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0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</p:sldIdLst>
  <p:sldSz cx="9144000" cy="5143500" type="screen16x9"/>
  <p:notesSz cx="9144000" cy="51435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61432" autoAdjust="0"/>
  </p:normalViewPr>
  <p:slideViewPr>
    <p:cSldViewPr>
      <p:cViewPr varScale="1">
        <p:scale>
          <a:sx n="133" d="100"/>
          <a:sy n="133" d="100"/>
        </p:scale>
        <p:origin x="5142" y="12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tableStyles" Target="tableStyle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0006D6-7000-4976-9627-50EC83BDCDD3}" type="datetimeFigureOut">
              <a:rPr lang="ru-RU" smtClean="0"/>
              <a:t>07.11.2025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642938"/>
            <a:ext cx="3086100" cy="17367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914400" y="2474913"/>
            <a:ext cx="7315200" cy="20256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5180013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61FEE7-4B67-4C05-9E3A-F48299A4578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731234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Лекция 3. Углубленный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JavaScript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— третье занятие курса, посвященное продвинутым темам языка: функциональному программированию, замыканиям, прототипам, классам и модулям. Эта лекция поднимает уровень понимания с базового синтаксиса до архитектурных паттернов и внутренних механизмов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JavaScript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61FEE7-4B67-4C05-9E3A-F48299A4578F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077382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Слайд 9: Замыкание — второй пример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Более сложный случай с вложенными функциями:​</a:t>
            </a:r>
          </a:p>
          <a:p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javascript</a:t>
            </a:r>
            <a:endParaRPr lang="ru-RU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function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makeWorker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 { </a:t>
            </a:r>
            <a:r>
              <a:rPr lang="ru-RU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let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name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"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Pete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"; </a:t>
            </a:r>
            <a:r>
              <a:rPr lang="ru-RU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return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function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 {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alert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name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); }; } </a:t>
            </a:r>
            <a:r>
              <a:rPr lang="ru-RU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let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name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"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John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"; </a:t>
            </a:r>
            <a:r>
              <a:rPr lang="ru-RU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 </a:t>
            </a:r>
            <a:r>
              <a:rPr lang="ru-RU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create</a:t>
            </a:r>
            <a:r>
              <a:rPr lang="ru-RU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ru-RU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function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let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work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makeWorker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(); </a:t>
            </a:r>
            <a:r>
              <a:rPr lang="ru-RU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 </a:t>
            </a:r>
            <a:r>
              <a:rPr lang="ru-RU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call</a:t>
            </a:r>
            <a:r>
              <a:rPr lang="ru-RU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work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(); </a:t>
            </a:r>
            <a:r>
              <a:rPr lang="ru-RU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 что будет показано? "</a:t>
            </a:r>
            <a:r>
              <a:rPr lang="ru-RU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Pete</a:t>
            </a:r>
            <a:r>
              <a:rPr lang="ru-RU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 (из места создания) или "</a:t>
            </a:r>
            <a:r>
              <a:rPr lang="ru-RU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John</a:t>
            </a:r>
            <a:r>
              <a:rPr lang="ru-RU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 (из места выполнения)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Ответ: "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Pete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".​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Объяснение:</a:t>
            </a:r>
            <a:b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Функция, возвращаемая из 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makeWorker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замыкается на лексическое окружение места своего создания. Внутри 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makeWorker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существует локальная переменная 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name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"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Pete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", и вложенная функция "запоминает" ее. Глобальная переменная 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name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"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John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 игнорируется, так как поиск переменных идет сначала в собственном окружении, потом во внешнем (где 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name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"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Pete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"), и только потом в глобальном.​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61FEE7-4B67-4C05-9E3A-F48299A4578F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799353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Слайд 10: Лексическое окружение — определение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Лексическое окружение (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Lexical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Environment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 — внутренний скрытый объект, связанный с каждой выполняемой функцией, блоком кода или скриптом.​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Состоит из двух частей:​</a:t>
            </a:r>
          </a:p>
          <a:p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Environment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Record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— объект, хранящий все локальные переменные как свойства, а также информацию вроде 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.​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Ссылка на внешнее лексическое окружение — связь с окружением "снаружи" (родительской функции или глобального контекста).​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Эта структура формирует цепочку областей видимости, по которой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JavaScript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ищет переменные при обращении к ним.​</a:t>
            </a:r>
          </a:p>
          <a:p>
            <a:r>
              <a:rPr lang="ru-RU" dirty="0" smtClean="0"/>
              <a:t/>
            </a:r>
            <a:br>
              <a:rPr lang="ru-RU" dirty="0" smtClean="0"/>
            </a:b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61FEE7-4B67-4C05-9E3A-F48299A4578F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741019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Слайд 11: Лексическое окружение — визуализация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"Переменная" — это свойство объекта 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Environment Record. 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Получить или изменить переменную означает получить или изменить свойство этого объекта.​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Визуальная схема: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┌─────────────────────────────┐ │ Environment Record │ │ (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хранилище переменных) │ │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phrase: "Hello" │ │ say: function │ └─────────────────────────────┘ │ ↓ outer (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ссылка на внешнее окружение)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null (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глобальное окружение) 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У глобального лексического окружения нет внешнего окружения, поэтому ссылка указывает на 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null.​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61FEE7-4B67-4C05-9E3A-F48299A4578F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431492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Слайд 12: Лексическое окружение — итого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Итого:​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Переменная — свойство специального внутреннего объекта, связанного с текущим выполняющимся блоком/функцией/скриптом.​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Работа с переменными — работа со свойствами этого объекта.​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Это объясняет, почему переменные существуют в определенных областях видимости и почему функции могут обращаться к переменным из внешних контекстов.​</a:t>
            </a:r>
          </a:p>
          <a:p>
            <a:r>
              <a:rPr lang="ru-RU" dirty="0" smtClean="0"/>
              <a:t/>
            </a:r>
            <a:br>
              <a:rPr lang="ru-RU" dirty="0" smtClean="0"/>
            </a:b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61FEE7-4B67-4C05-9E3A-F48299A4578F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494761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Слайд 13: Лексическое окружение —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Function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Declaration</a:t>
            </a:r>
            <a:endParaRPr lang="ru-RU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Function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Declaration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инициализируется полностью в момент создания лексического окружения, еще до выполнения кода.​</a:t>
            </a:r>
          </a:p>
          <a:p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javascript</a:t>
            </a:r>
            <a:endParaRPr lang="ru-RU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sayHi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("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John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"); </a:t>
            </a:r>
            <a:r>
              <a:rPr lang="ru-RU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 работает!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function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sayHi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name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{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alert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(`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Hello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${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name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}`); } 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Для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верхнеуровневых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функций это происходит, когда скрипт начинает выполнение. Поэтому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Function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Declaration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можно вызывать до ее объявления в коде — это называется 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hoisting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(поднятие).​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Важно: 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let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const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переменные не поднимаются в полностью инициализированном виде, обращение к ним до объявления вызывает 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ReferenceError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.​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61FEE7-4B67-4C05-9E3A-F48299A4578F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589346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лайд 14: Лексическое окружение — пример с глобальным окружением</a:t>
            </a:r>
          </a:p>
          <a:p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javascript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phrase = "Hello"; 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function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say(name) { alert(`${phrase}, ${name}`); } say("John"); 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 Hello, John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Визуализация окружений: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При вызове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say("John"): ┌─────────────────────────────┐ │ say Environment Record │ │ name: "John" │ │ outer → 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глобальное │ └─────────────────────────────┘ │ ↓ ┌─────────────────────────────┐ │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Global Environment Record │ │ phrase: "Hello" │ │ say: function │ │ outer → null │ └─────────────────────────────┘ 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Функция 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say 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замыкается на глобальное лексическое окружение, а глобальное — на 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null. 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При обращении к 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phrase 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внутри 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say, JavaScript 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сначала ищет ее в локальном окружении (не находит), затем поднимается по цепочке 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outer 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глобальное окружение и находит 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phrase = "Hello".​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61FEE7-4B67-4C05-9E3A-F48299A4578F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080087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Слайд 15: Лексическое окружение — вложенные функции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Что происходит с вложенными функциями ? Они создают дополнительные уровни в цепочке окружений.​</a:t>
            </a:r>
          </a:p>
          <a:p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javascript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function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makeCounter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 { 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count = 0; 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return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function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 { 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return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count++; }; } 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counter =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makeCounter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(); alert(counter()); 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 0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alert(counter()); 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 1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alert(counter()); 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 2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Вложенная функция "запоминает" окружение 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makeCounter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 переменной 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count, 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 каждый вызов 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counter() 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обращается к одной и той же переменной 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count, 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увеличивая ее.​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61FEE7-4B67-4C05-9E3A-F48299A4578F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477827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Слайд 16: Лексическое окружение — [[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Environment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]]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Все функции "при рождении" получают скрытое свойство [[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Environment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]], которое ссылается на лексическое окружение места их создания.​</a:t>
            </a:r>
          </a:p>
          <a:p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javascript</a:t>
            </a:r>
            <a:endParaRPr lang="ru-RU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function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makeCounter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 { </a:t>
            </a:r>
            <a:r>
              <a:rPr lang="ru-RU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let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count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0; </a:t>
            </a:r>
            <a:r>
              <a:rPr lang="ru-RU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return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function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 { </a:t>
            </a:r>
            <a:r>
              <a:rPr lang="ru-RU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return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count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++; }; } </a:t>
            </a:r>
            <a:r>
              <a:rPr lang="ru-RU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let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counter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makeCounter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();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alert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counter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()); </a:t>
            </a:r>
            <a:r>
              <a:rPr lang="ru-RU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 [[</a:t>
            </a:r>
            <a:r>
              <a:rPr lang="ru-RU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Environment</a:t>
            </a:r>
            <a:r>
              <a:rPr lang="ru-RU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]] хранит ссылку на окружение </a:t>
            </a:r>
            <a:r>
              <a:rPr lang="ru-RU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makeCounter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Это механизм, благодаря которому функции "знают", где они были созданы, и могут обращаться к переменным внешней области видимости даже после завершения выполнения внешней функции.​</a:t>
            </a:r>
            <a:endParaRPr lang="ru-R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61FEE7-4B67-4C05-9E3A-F48299A4578F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0229072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Слайд 17: Лексическое окружение — где еще есть?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Лексическое окружение существует не только у функций, но и у блоков кода — 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циклов, блоков в фигурных скобках.​</a:t>
            </a:r>
          </a:p>
          <a:p>
            <a:r>
              <a:rPr lang="ru-RU" dirty="0" smtClean="0"/>
              <a:t/>
            </a:r>
            <a:br>
              <a:rPr lang="ru-RU" dirty="0" smtClean="0"/>
            </a:b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61FEE7-4B67-4C05-9E3A-F48299A4578F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6871128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Слайд 18: Лексическое окружение — блок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</a:t>
            </a:r>
          </a:p>
          <a:p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javascript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phrase = "Hello"; 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(true) { 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user = "John"; alert(`${phrase}, ${user}`); } alert(user); 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 Error, no such variable!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Объяснение: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Переменная 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user 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объявлена с 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let 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внутри блока 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if, 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поэтому она существует только в лексическом окружении этого блока. За пределами блока обращение к 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user 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вызывает ошибку.​</a:t>
            </a:r>
          </a:p>
          <a:p>
            <a:r>
              <a:rPr lang="ru-RU" dirty="0" smtClean="0"/>
              <a:t/>
            </a:r>
            <a:br>
              <a:rPr lang="ru-RU" dirty="0" smtClean="0"/>
            </a:b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61FEE7-4B67-4C05-9E3A-F48299A4578F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858489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Раздел охватывает современные возможности работы с функциями в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JavaScript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rest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spread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операторы,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arguments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замыкания, лексическое окружение и декораторы. Эти инструменты позволяют писать гибкий, выразительный код и понимать, как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JavaScript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управляет областью видимости и контекстом выполнения.​</a:t>
            </a:r>
          </a:p>
          <a:p>
            <a:r>
              <a:rPr lang="ru-RU" dirty="0" smtClean="0"/>
              <a:t/>
            </a:r>
            <a:br>
              <a:rPr lang="ru-RU" dirty="0" smtClean="0"/>
            </a:b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61FEE7-4B67-4C05-9E3A-F48299A4578F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9278445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Слайд 19: Лексическое окружение — цикл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endParaRPr lang="ru-RU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javascript</a:t>
            </a:r>
            <a:endParaRPr lang="ru-RU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ru-RU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let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 = 0; i &lt; 10; i++) { </a:t>
            </a:r>
            <a:r>
              <a:rPr lang="ru-RU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 У каждой итерации цикла своё собственное лексическое окружение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 {i: </a:t>
            </a:r>
            <a:r>
              <a:rPr lang="ru-RU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value</a:t>
            </a:r>
            <a:r>
              <a:rPr lang="ru-RU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}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alert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(i); </a:t>
            </a:r>
            <a:r>
              <a:rPr lang="ru-RU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 Ошибка, нет такой переменной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Важная особенность: каждая итерация цикла 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создает свое собственное лексическое окружение с переменной i. Это важно для замыканий в циклах:​</a:t>
            </a:r>
          </a:p>
          <a:p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javascript</a:t>
            </a:r>
            <a:endParaRPr lang="ru-RU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ru-RU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let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 = 0; i &lt; 3; i++) {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setTimeout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(() =&gt; console.log(i), 100); } </a:t>
            </a:r>
            <a:r>
              <a:rPr lang="ru-RU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 Выведет: 0, 1, 2 (каждая функция замкнулась на свою переменную i)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Если использовать 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вместо 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let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все замыкания будут ссылаться на одну переменную, и результат будет 3, 3, 3.​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61FEE7-4B67-4C05-9E3A-F48299A4578F}" type="slidenum">
              <a:rPr lang="ru-RU" smtClean="0"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9250089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Слайд 20: Лексическое окружение — блок в фигурных скобках</a:t>
            </a:r>
          </a:p>
          <a:p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javascript</a:t>
            </a:r>
            <a:endParaRPr lang="ru-RU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 </a:t>
            </a:r>
            <a:r>
              <a:rPr lang="ru-RU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 сделать какую-нибудь работу с локальными переменными,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 которые не должны быть видны снаружи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let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message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"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Hello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";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alert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message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); </a:t>
            </a:r>
            <a:r>
              <a:rPr lang="ru-RU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 </a:t>
            </a:r>
            <a:r>
              <a:rPr lang="ru-RU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Hello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}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alert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message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); </a:t>
            </a:r>
            <a:r>
              <a:rPr lang="ru-RU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 Ошибка: переменная </a:t>
            </a:r>
            <a:r>
              <a:rPr lang="ru-RU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message</a:t>
            </a:r>
            <a:r>
              <a:rPr lang="ru-RU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не определена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Произвольный блок в фигурных скобках создает свое лексическое окружение, изолируя переменные от внешней области. Это полезно для предотвращения конфликтов имен и управления областью видимости в сложных скриптах.​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61FEE7-4B67-4C05-9E3A-F48299A4578F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3097555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Слайд 21: Лексическое окружение —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(старое поведение)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Но так было не всегда:​</a:t>
            </a:r>
          </a:p>
          <a:p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javascript</a:t>
            </a:r>
            <a:endParaRPr lang="ru-RU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true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{ </a:t>
            </a:r>
            <a:r>
              <a:rPr lang="ru-RU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name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"Леха"; } console.log(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name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); </a:t>
            </a:r>
            <a:r>
              <a:rPr lang="ru-RU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 выводит "Леха"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Переменная 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игнорирует блочную область видимости и видна снаружи блока 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Это одно из основных отличий 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от 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let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const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и источник многих багов в старом коде.​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61FEE7-4B67-4C05-9E3A-F48299A4578F}" type="slidenum">
              <a:rPr lang="ru-RU" smtClean="0"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5895928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Слайд 22: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IIFE — Immediately-Invoked Function Expressions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IIFE (Immediately-Invoked Function Expression) — 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функция, которая вызывается сразу после объявления.​</a:t>
            </a:r>
          </a:p>
          <a:p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javascript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function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 { 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message = "Hello"; alert(message); })(); alert(message); 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 Error: message is not defined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Зачем это нужно?</a:t>
            </a:r>
            <a:b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старом коде (до появления 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let/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IIFE 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использовались для создания изолированной области видимости, так как 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не имел блочной области. Современный код использует блоки с 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let/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для той же цели.​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61FEE7-4B67-4C05-9E3A-F48299A4578F}" type="slidenum">
              <a:rPr lang="ru-RU" smtClean="0"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6149384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Слайд 23: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IIFE — 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варианты синтаксиса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Существует несколько способов записи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IIFE:​</a:t>
            </a:r>
          </a:p>
          <a:p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javascript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 </a:t>
            </a:r>
            <a:r>
              <a:rPr lang="ru-RU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Вариант 1: скобки вокруг функции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function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 { alert("IIFE"); })(); 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 </a:t>
            </a:r>
            <a:r>
              <a:rPr lang="ru-RU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Вариант 2: скобки вокруг всего выражения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function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 { alert("IIFE"); }()); 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 </a:t>
            </a:r>
            <a:r>
              <a:rPr lang="ru-RU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Вариант 3: с восклицательным знаком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!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function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 { alert("IIFE"); }(); 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 </a:t>
            </a:r>
            <a:r>
              <a:rPr lang="ru-RU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Вариант 4: с плюсом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+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function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 { alert("IIFE"); }(); 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Все варианты делают одно и то же — превращают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Function Declaration 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Function Expression 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 сразу вызывают ее.​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61FEE7-4B67-4C05-9E3A-F48299A4578F}" type="slidenum">
              <a:rPr lang="ru-RU" smtClean="0"/>
              <a:t>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9788216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Слайд 24: Объявление переменных для дедушек —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vs let/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const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Почему 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ведет себя странно ? Два основных отличия 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от 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let/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:​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Переменные 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не имеют блочной области видимости — они ограничены минимум телом функции, а не блока.​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Объявления переменных 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поднимаются (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hoisted) 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начало функции или скрипта.​</a:t>
            </a:r>
          </a:p>
          <a:p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javascript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function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example() { console.log(x); 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 undefined (</a:t>
            </a:r>
            <a:r>
              <a:rPr lang="ru-RU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не ошибка!)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x = 10; console.log(x); 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 10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} 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JavaScript 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интерпретирует это как:</a:t>
            </a:r>
          </a:p>
          <a:p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javascript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function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example() { 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x; 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 </a:t>
            </a:r>
            <a:r>
              <a:rPr lang="ru-RU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объявление поднято наверх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console.log(x); 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 undefined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x = 10; 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 </a:t>
            </a:r>
            <a:r>
              <a:rPr lang="ru-RU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присваивание остается на месте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console.log(x); 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 10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} 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 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let/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обращение к переменной до объявления вызовет 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ReferenceError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из-за "временной мертвой зоны" (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TDZ).​</a:t>
            </a:r>
          </a:p>
          <a:p>
            <a:r>
              <a:rPr lang="en-US" dirty="0" smtClean="0"/>
              <a:t/>
            </a:r>
            <a:br>
              <a:rPr lang="en-US" dirty="0" smtClean="0"/>
            </a:b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61FEE7-4B67-4C05-9E3A-F48299A4578F}" type="slidenum">
              <a:rPr lang="ru-RU" smtClean="0"/>
              <a:t>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063232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Слайд 25: Объявление переменных для дедушек —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hoisting</a:t>
            </a:r>
            <a:endParaRPr lang="ru-RU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Hoisting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(поднятие) — механизм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JavaScript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при котором объявления переменных и функций перемещаются в начало их области видимости перед выполнением кода.​</a:t>
            </a:r>
          </a:p>
          <a:p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javascript</a:t>
            </a:r>
            <a:endParaRPr lang="ru-RU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sayHi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(); </a:t>
            </a:r>
            <a:r>
              <a:rPr lang="ru-RU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 работает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function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sayHi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 {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alert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("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"); } 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Функция поднимается целиком, поэтому вызов до объявления работает.​</a:t>
            </a:r>
          </a:p>
          <a:p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javascript</a:t>
            </a:r>
            <a:endParaRPr lang="ru-RU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console.log(x); </a:t>
            </a:r>
            <a:r>
              <a:rPr lang="ru-RU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 </a:t>
            </a:r>
            <a:r>
              <a:rPr lang="ru-RU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undefined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x = 5; 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Переменная 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поднимается, но без инициализации.​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Современная практика: избегайте 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и используйте 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let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const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для предсказуемого поведения.​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61FEE7-4B67-4C05-9E3A-F48299A4578F}" type="slidenum">
              <a:rPr lang="ru-RU" smtClean="0"/>
              <a:t>26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3245475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Слайд 26: Функция-обертка (декоратор) — кеширование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Декоратор — функция, которая оборачивает другую функцию и добавляет ей дополнительное поведение.​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Пример: кеширование результатов медленной функции:​</a:t>
            </a:r>
          </a:p>
          <a:p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javascript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function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slow(x) { 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 </a:t>
            </a:r>
            <a:r>
              <a:rPr lang="ru-RU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здесь могут быть ресурсоёмкие вычисления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alert(`Called with ${x}`); 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return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x; } 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function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cachingDecorator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{ 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cache = 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new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Map(); 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return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function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(x) { 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cache.has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(x)) { 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 </a:t>
            </a:r>
            <a:r>
              <a:rPr lang="ru-RU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если </a:t>
            </a:r>
            <a:r>
              <a:rPr lang="ru-RU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кеш</a:t>
            </a:r>
            <a:r>
              <a:rPr lang="ru-RU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содержит 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return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cache.get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(x); 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 </a:t>
            </a:r>
            <a:r>
              <a:rPr lang="ru-RU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возвращаем из </a:t>
            </a:r>
            <a:r>
              <a:rPr lang="ru-RU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кеша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} 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result =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(x); 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 </a:t>
            </a:r>
            <a:r>
              <a:rPr lang="ru-RU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иначе вызываем функцию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cache.set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(x, result); 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 </a:t>
            </a:r>
            <a:r>
              <a:rPr lang="ru-RU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кешируем результат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return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result; }; } slow =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cachingDecorator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(slow); alert(slow(1)); 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 slow(1) </a:t>
            </a:r>
            <a:r>
              <a:rPr lang="ru-RU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кешируем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alert("Again: " + slow(1)); 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 </a:t>
            </a:r>
            <a:r>
              <a:rPr lang="ru-RU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возвращаем из </a:t>
            </a:r>
            <a:r>
              <a:rPr lang="ru-RU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кеша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alert(slow(2)); 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 slow(2) </a:t>
            </a:r>
            <a:r>
              <a:rPr lang="ru-RU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кешируем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alert("Again: " + slow(2)); 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 </a:t>
            </a:r>
            <a:r>
              <a:rPr lang="ru-RU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возвращаем из </a:t>
            </a:r>
            <a:r>
              <a:rPr lang="ru-RU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кеша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Построчно: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Строки 7–20: 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cachingDecorator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принимает функцию, создает 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Map 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для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кеша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и возвращает новую функцию-обертку.​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Строка 11: Проверяем, есть ли результат для 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 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кеше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.​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Строка 12: Если есть — возвращаем из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кеша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функция 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не вызывается.​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Строка 15: Если нет — вызываем оригинальную функцию.​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Строка 17: Сохраняем результат в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кеш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для будущих вызовов.​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Это демонстрирует паттерн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мемоизации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— оптимизацию через кеширование.​</a:t>
            </a:r>
          </a:p>
          <a:p>
            <a:r>
              <a:rPr lang="ru-RU" dirty="0" smtClean="0"/>
              <a:t/>
            </a:r>
            <a:br>
              <a:rPr lang="ru-RU" dirty="0" smtClean="0"/>
            </a:b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61FEE7-4B67-4C05-9E3A-F48299A4578F}" type="slidenum">
              <a:rPr lang="ru-RU" smtClean="0"/>
              <a:t>28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0631503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Слайд 27: Функция-обертка — проблема с методами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 сожалению, простой декоратор не работает с методами объектов.​</a:t>
            </a:r>
          </a:p>
          <a:p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javascript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worker = {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someMethod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 { 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return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1; }, slow(x) { alert("Called with " + x); 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return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x * 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.someMethod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(); 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 (*)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} };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worker.slow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cachingDecorator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worker.slow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);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worker.slow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(1); 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 </a:t>
            </a:r>
            <a:r>
              <a:rPr lang="ru-RU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Ошибка: 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Cannot read property '</a:t>
            </a:r>
            <a:r>
              <a:rPr lang="en-US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someMethod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 of undefined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Причина: при вызове обернутой функции теряется контекст 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this. 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Обертка вызывает 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(x), 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но не передает ей контекст объекта 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worker.​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61FEE7-4B67-4C05-9E3A-F48299A4578F}" type="slidenum">
              <a:rPr lang="ru-RU" smtClean="0"/>
              <a:t>29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1442251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Слайд 28: Функция-обертка — потеря контекста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При вызове метода 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 — 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это объект перед точкой.​</a:t>
            </a:r>
          </a:p>
          <a:p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javascript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worker.slow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(1); 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 this === worker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Но внутри обертки:</a:t>
            </a:r>
          </a:p>
          <a:p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javascript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result =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(x); 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 </a:t>
            </a:r>
            <a:r>
              <a:rPr lang="ru-RU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вызов без контекста, 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=== undefined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Чтобы исправить это, нужно явно привязать контекст.​</a:t>
            </a:r>
          </a:p>
          <a:p>
            <a:r>
              <a:rPr lang="ru-RU" dirty="0" smtClean="0"/>
              <a:t/>
            </a:r>
            <a:br>
              <a:rPr lang="ru-RU" dirty="0" smtClean="0"/>
            </a:b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61FEE7-4B67-4C05-9E3A-F48299A4578F}" type="slidenum">
              <a:rPr lang="ru-RU" smtClean="0"/>
              <a:t>30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825293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rest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-оператор — проблема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Представьте задачу: нужно написать функцию 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sumAll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которая складывает все переданные числа, но заранее неизвестно, сколько аргументов будет.​</a:t>
            </a:r>
          </a:p>
          <a:p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javascript</a:t>
            </a:r>
            <a:endParaRPr lang="ru-RU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function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sumAll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(a, b, c, d, e, f, ...) { </a:t>
            </a:r>
            <a:r>
              <a:rPr lang="ru-RU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 </a:t>
            </a:r>
            <a:r>
              <a:rPr lang="ru-RU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чиво</a:t>
            </a:r>
            <a:r>
              <a:rPr lang="ru-RU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?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} 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Стандартный синтаксис не позволяет указать переменное число параметров явно — нужен специальный механизм для сбора всех аргументов в одну коллекцию.​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61FEE7-4B67-4C05-9E3A-F48299A4578F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3538412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Слайд 29: Привязываем контекст —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func.call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Метод 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func.call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(context, arg1, arg2, ...) 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вызывает функцию с явно указанным 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this.​</a:t>
            </a:r>
          </a:p>
          <a:p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javascript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function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say(phrase) { alert(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.name + ': ' + phrase); } 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user = { name: "John" }; 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 user </a:t>
            </a:r>
            <a:r>
              <a:rPr lang="ru-RU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становится 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this, "Hello" — </a:t>
            </a:r>
            <a:r>
              <a:rPr lang="ru-RU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первым аргументом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say.call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(user, "Hello"); 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 John: Hello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Исправление декоратора:</a:t>
            </a:r>
          </a:p>
          <a:p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javascript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function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cachingDecorator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{ 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cache = 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new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Map(); 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return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function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(x) { 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cache.has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(x)) { 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return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cache.get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(x); } 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result =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func.call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x); 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 </a:t>
            </a:r>
            <a:r>
              <a:rPr lang="ru-RU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передаем текущий 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cache.set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(x, result); 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return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result; }; } 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Теперь 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 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передается в оригинальную функцию, и декоратор работает с методами объектов.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61FEE7-4B67-4C05-9E3A-F48299A4578F}" type="slidenum">
              <a:rPr lang="ru-RU" smtClean="0"/>
              <a:t>32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7973715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Слайд 30: Детально, что произошло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Пошаговое объяснение работы исправленного декоратора:​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После декорации 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worker.slow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становится оберткой 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function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(x) { ... }.​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При выполнении 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worker.slow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(2) обертка получает 2 в качестве аргумента и 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worker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(объект перед точкой).​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Внутри обертки, если результат не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кеширован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вызывается 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func.call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x), передавая текущий 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(= 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worker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и аргумент (= 2) в оригинальную функцию.​</a:t>
            </a:r>
          </a:p>
          <a:p>
            <a:r>
              <a:rPr lang="ru-RU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Таким образом, контекст сохраняется, и метод работает корректно.​</a:t>
            </a:r>
          </a:p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61FEE7-4B67-4C05-9E3A-F48299A4578F}" type="slidenum">
              <a:rPr lang="ru-RU" smtClean="0"/>
              <a:t>33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398039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Слайд 4: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rest-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оператор — решение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Rest-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оператор ... собирает все оставшиеся аргументы функции в массив.​</a:t>
            </a:r>
          </a:p>
          <a:p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javascript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function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sumAll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(...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args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{ 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 </a:t>
            </a:r>
            <a:r>
              <a:rPr lang="en-US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args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 </a:t>
            </a:r>
            <a:r>
              <a:rPr lang="ru-RU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имя массива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sum = 0; 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arg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args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sum +=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arg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 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return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sum; }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Построчно: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Строка 1: ...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args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—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rest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-оператор собирает все переданные аргументы в массив с именем 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args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.​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Строка 2: Инициализируем переменную 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sum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нулем для накопления суммы.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Строка 4: Цикл 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...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проходит по каждому элементу массива 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args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.​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Строка 6: Возвращаем итоговую сумму.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Пример использования:</a:t>
            </a:r>
          </a:p>
          <a:p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javascript</a:t>
            </a:r>
            <a:endParaRPr lang="ru-RU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sumAll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(1, 2, 3); </a:t>
            </a:r>
            <a:r>
              <a:rPr lang="ru-RU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 6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sumAll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(10, 20, 30, 40); </a:t>
            </a:r>
            <a:r>
              <a:rPr lang="ru-RU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 100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Rest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-параметр должен быть последним в списке параметров функции и собирает все "оставшиеся" аргументы.​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61FEE7-4B67-4C05-9E3A-F48299A4578F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342007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Слайд 5: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arguments — 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старый способ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До появления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rest-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оператора (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ES6) 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JavaScript 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существовал объект 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arguments —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псевдомассив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всех аргументов функции.​</a:t>
            </a:r>
          </a:p>
          <a:p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javascript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function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sumAll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 { 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sum = 0; 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arg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arguments) sum +=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arg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 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return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sum; } 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Отличия от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rest: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arguments 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доступен во всех обычных функциях автоматически, без явного объявления.​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Это 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псевдомассив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array-like), 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у него есть индексы и 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length, 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но нет методов массива (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map, filter).​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Важно: 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arguments 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отсутствует в стрелочных функциях.​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Современная практика: используйте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rest-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оператор вместо 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arguments 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для чистоты и читаемости кода.​</a:t>
            </a:r>
            <a:endParaRPr lang="ru-R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61FEE7-4B67-4C05-9E3A-F48299A4578F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961824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Слайд 6: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spread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-оператор — проблема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Обратная задача: у вас есть массивы чисел, и нужно передать их элементы как отдельные аргументы в функцию. Например, 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Math.max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 принимает отдельные числа, а не массив.​</a:t>
            </a:r>
          </a:p>
          <a:p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javascript</a:t>
            </a:r>
            <a:endParaRPr lang="ru-RU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let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arr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[1, 5, 3];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Math.max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arr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); </a:t>
            </a:r>
            <a:r>
              <a:rPr lang="ru-RU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 </a:t>
            </a:r>
            <a:r>
              <a:rPr lang="ru-RU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NaN</a:t>
            </a:r>
            <a:r>
              <a:rPr lang="ru-RU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— не работает!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Как "развернуть" массив в список аргументов ?​</a:t>
            </a:r>
            <a:endParaRPr lang="ru-R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61FEE7-4B67-4C05-9E3A-F48299A4578F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104377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Слайд 7: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spread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-оператор — решение</a:t>
            </a:r>
          </a:p>
          <a:p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Spread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-оператор ... разворачивает массив/итерируемый объект в список аргументов.​</a:t>
            </a:r>
          </a:p>
          <a:p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javascript</a:t>
            </a:r>
            <a:endParaRPr lang="ru-RU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const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arr1 = [0, -2, 1, 5]; </a:t>
            </a:r>
            <a:r>
              <a:rPr lang="ru-RU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const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arr2 = [100, 200, 300, -322]; console.log(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Math.max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(...arr1, ...arr2)); 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Построчно: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Строка 1: Объявляем первый массив с числами.​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Строка 3: Объявляем второй массив.​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Строка 5: ...arr1 разворачивает первый массив в 0, -2, 1, 5, а ...arr2 — второй в 100, 200, 300, -322. 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Math.max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 получает все числа как отдельные аргументы и возвращает максимальное — 300.​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Дополнительные применения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spread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</a:p>
          <a:p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javascript</a:t>
            </a:r>
            <a:endParaRPr lang="ru-RU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 Копирование массива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let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arr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[1, 2, 3]; </a:t>
            </a:r>
            <a:r>
              <a:rPr lang="ru-RU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let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arrCopy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[...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arr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]; </a:t>
            </a:r>
            <a:r>
              <a:rPr lang="ru-RU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 Слияние массивов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let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merged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[...arr1, ...arr2]; </a:t>
            </a:r>
            <a:r>
              <a:rPr lang="ru-RU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 Клонирование объекта (поверхностное)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let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obj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{a: 1, b: 2}; </a:t>
            </a:r>
            <a:r>
              <a:rPr lang="ru-RU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let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objCopy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{...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obj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}; </a:t>
            </a:r>
          </a:p>
          <a:p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Spread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создает поверхностные копии, не копируя вложенные объекты по значению.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61FEE7-4B67-4C05-9E3A-F48299A4578F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365311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Слайд 8: Замыкание — первый пример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Замыкание — способность функции "запоминать" переменные из внешней области видимости, даже после завершения выполнения внешней функции.​</a:t>
            </a:r>
          </a:p>
          <a:p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javascript</a:t>
            </a:r>
            <a:endParaRPr lang="ru-RU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let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name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"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John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"; </a:t>
            </a:r>
            <a:r>
              <a:rPr lang="ru-RU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function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sayHi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 {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alert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("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" +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name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); }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name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"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Pete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";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sayHi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(); </a:t>
            </a:r>
            <a:r>
              <a:rPr lang="ru-RU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 что будет показано: "</a:t>
            </a:r>
            <a:r>
              <a:rPr lang="ru-RU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John</a:t>
            </a:r>
            <a:r>
              <a:rPr lang="ru-RU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 или "</a:t>
            </a:r>
            <a:r>
              <a:rPr lang="ru-RU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Pete</a:t>
            </a:r>
            <a:r>
              <a:rPr lang="ru-RU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"?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Ответ: "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Pete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".​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Объяснение:</a:t>
            </a:r>
            <a:b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Функция 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sayHi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обращается к переменной 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name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в момент вызова, а не в момент объявления. К моменту вызова 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name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уже изменился на "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Pete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", поэтому выводится актуальное значение.​</a:t>
            </a:r>
            <a:endParaRPr lang="ru-R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61FEE7-4B67-4C05-9E3A-F48299A4578F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040171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Слайд 8: Замыкание — первый пример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Замыкание — способность функции "запоминать" переменные из внешней области видимости, даже после завершения выполнения внешней функции.​</a:t>
            </a:r>
          </a:p>
          <a:p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javascript</a:t>
            </a:r>
            <a:endParaRPr lang="ru-RU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let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name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"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John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"; </a:t>
            </a:r>
            <a:r>
              <a:rPr lang="ru-RU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function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sayHi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 {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alert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("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" +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name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); }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name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"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Pete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";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sayHi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(); </a:t>
            </a:r>
            <a:r>
              <a:rPr lang="ru-RU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 что будет показано: "</a:t>
            </a:r>
            <a:r>
              <a:rPr lang="ru-RU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John</a:t>
            </a:r>
            <a:r>
              <a:rPr lang="ru-RU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 или "</a:t>
            </a:r>
            <a:r>
              <a:rPr lang="ru-RU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Pete</a:t>
            </a:r>
            <a:r>
              <a:rPr lang="ru-RU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"?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Ответ: "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Pete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".​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Объяснение:</a:t>
            </a:r>
            <a:b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Функция 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sayHi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обращается к переменной 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name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в момент вызова, а не в момент объявления. К моменту вызова 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name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уже изменился на "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Pete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", поэтому выводится актуальное значение.​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61FEE7-4B67-4C05-9E3A-F48299A4578F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902630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84724" y="505247"/>
            <a:ext cx="3568700" cy="4095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500" b="0" i="0">
                <a:solidFill>
                  <a:schemeClr val="tx1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rgbClr val="31312F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11/7/2025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500" b="0" i="0">
                <a:solidFill>
                  <a:schemeClr val="tx1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rgbClr val="31312F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11/7/2025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500" b="0" i="0">
                <a:solidFill>
                  <a:schemeClr val="tx1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11/7/2025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500" b="0" i="0">
                <a:solidFill>
                  <a:schemeClr val="tx1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11/7/2025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11/7/2025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84724" y="505247"/>
            <a:ext cx="7366634" cy="4095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500" b="0" i="0">
                <a:solidFill>
                  <a:schemeClr val="tx1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84724" y="1216356"/>
            <a:ext cx="8314055" cy="24974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rgbClr val="31312F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11/7/2025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4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jp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8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4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4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4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jpg"/><Relationship Id="rId1" Type="http://schemas.openxmlformats.org/officeDocument/2006/relationships/slideLayout" Target="../slideLayouts/slideLayout4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g"/><Relationship Id="rId1" Type="http://schemas.openxmlformats.org/officeDocument/2006/relationships/slideLayout" Target="../slideLayouts/slideLayout4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g"/><Relationship Id="rId1" Type="http://schemas.openxmlformats.org/officeDocument/2006/relationships/slideLayout" Target="../slideLayouts/slideLayout4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g"/><Relationship Id="rId1" Type="http://schemas.openxmlformats.org/officeDocument/2006/relationships/slideLayout" Target="../slideLayouts/slideLayout4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g"/><Relationship Id="rId1" Type="http://schemas.openxmlformats.org/officeDocument/2006/relationships/slideLayout" Target="../slideLayouts/slideLayout4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g"/><Relationship Id="rId2" Type="http://schemas.openxmlformats.org/officeDocument/2006/relationships/image" Target="../media/image88.jpg"/><Relationship Id="rId1" Type="http://schemas.openxmlformats.org/officeDocument/2006/relationships/slideLayout" Target="../slideLayouts/slideLayout4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186848" y="1879849"/>
            <a:ext cx="2767965" cy="817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200" spc="-75" dirty="0">
                <a:latin typeface="Microsoft Sans Serif"/>
                <a:cs typeface="Microsoft Sans Serif"/>
              </a:rPr>
              <a:t>Лекция</a:t>
            </a:r>
            <a:r>
              <a:rPr sz="5200" spc="-235" dirty="0">
                <a:latin typeface="Microsoft Sans Serif"/>
                <a:cs typeface="Microsoft Sans Serif"/>
              </a:rPr>
              <a:t> </a:t>
            </a:r>
            <a:r>
              <a:rPr sz="5200" spc="-50" dirty="0">
                <a:latin typeface="Microsoft Sans Serif"/>
                <a:cs typeface="Microsoft Sans Serif"/>
              </a:rPr>
              <a:t>3</a:t>
            </a:r>
            <a:endParaRPr sz="5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599606" y="2892921"/>
            <a:ext cx="394144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25" dirty="0">
                <a:solidFill>
                  <a:srgbClr val="595959"/>
                </a:solidFill>
                <a:latin typeface="Microsoft Sans Serif"/>
                <a:cs typeface="Microsoft Sans Serif"/>
              </a:rPr>
              <a:t>Углубленный</a:t>
            </a:r>
            <a:r>
              <a:rPr sz="2800" spc="-105" dirty="0">
                <a:solidFill>
                  <a:srgbClr val="595959"/>
                </a:solidFill>
                <a:latin typeface="Microsoft Sans Serif"/>
                <a:cs typeface="Microsoft Sans Serif"/>
              </a:rPr>
              <a:t> </a:t>
            </a:r>
            <a:r>
              <a:rPr sz="2800" spc="-10" dirty="0">
                <a:solidFill>
                  <a:srgbClr val="595959"/>
                </a:solidFill>
                <a:latin typeface="Microsoft Sans Serif"/>
                <a:cs typeface="Microsoft Sans Serif"/>
              </a:rPr>
              <a:t>JavaScript</a:t>
            </a:r>
            <a:endParaRPr sz="28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-20" dirty="0"/>
              <a:t>Замыкание</a:t>
            </a:r>
          </a:p>
        </p:txBody>
      </p:sp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02198" y="1081647"/>
            <a:ext cx="8520582" cy="3663817"/>
          </a:xfrm>
          <a:prstGeom prst="rect">
            <a:avLst/>
          </a:prstGeom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/>
              <a:t>События</a:t>
            </a:r>
            <a:r>
              <a:rPr spc="-10" dirty="0"/>
              <a:t> </a:t>
            </a:r>
            <a:r>
              <a:rPr dirty="0"/>
              <a:t>(по</a:t>
            </a:r>
            <a:r>
              <a:rPr spc="-10" dirty="0"/>
              <a:t> умолчанию)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399" y="1311172"/>
            <a:ext cx="8839182" cy="1660221"/>
          </a:xfrm>
          <a:prstGeom prst="rect">
            <a:avLst/>
          </a:prstGeom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/>
              <a:t>События</a:t>
            </a:r>
            <a:r>
              <a:rPr spc="-15" dirty="0"/>
              <a:t> </a:t>
            </a:r>
            <a:r>
              <a:rPr spc="-25" dirty="0"/>
              <a:t>(пользовательские</a:t>
            </a:r>
            <a:r>
              <a:rPr spc="-10" dirty="0"/>
              <a:t> события)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399" y="1076072"/>
            <a:ext cx="8839182" cy="239682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2399" y="3531242"/>
            <a:ext cx="7596909" cy="1473021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-25" dirty="0"/>
              <a:t>Лексическое</a:t>
            </a:r>
            <a:r>
              <a:rPr spc="-80" dirty="0"/>
              <a:t> </a:t>
            </a:r>
            <a:r>
              <a:rPr spc="-10" dirty="0"/>
              <a:t>окружение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84724" y="1175208"/>
            <a:ext cx="8031480" cy="3169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43815">
              <a:lnSpc>
                <a:spcPct val="114999"/>
              </a:lnSpc>
              <a:spcBef>
                <a:spcPts val="100"/>
              </a:spcBef>
            </a:pPr>
            <a:r>
              <a:rPr sz="1800" dirty="0">
                <a:latin typeface="Microsoft Sans Serif"/>
                <a:cs typeface="Microsoft Sans Serif"/>
              </a:rPr>
              <a:t>В</a:t>
            </a:r>
            <a:r>
              <a:rPr sz="1800" spc="-5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JavaScript</a:t>
            </a:r>
            <a:r>
              <a:rPr sz="1800" spc="-5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у</a:t>
            </a:r>
            <a:r>
              <a:rPr sz="1800" spc="-50" dirty="0">
                <a:latin typeface="Microsoft Sans Serif"/>
                <a:cs typeface="Microsoft Sans Serif"/>
              </a:rPr>
              <a:t> </a:t>
            </a:r>
            <a:r>
              <a:rPr sz="1800" spc="-20" dirty="0">
                <a:latin typeface="Microsoft Sans Serif"/>
                <a:cs typeface="Microsoft Sans Serif"/>
              </a:rPr>
              <a:t>каждой</a:t>
            </a:r>
            <a:r>
              <a:rPr sz="1800" spc="-5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выполняемой</a:t>
            </a:r>
            <a:r>
              <a:rPr sz="1800" spc="-55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функции,</a:t>
            </a:r>
            <a:r>
              <a:rPr sz="1800" spc="-5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блока</a:t>
            </a:r>
            <a:r>
              <a:rPr sz="1800" spc="-5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кода</a:t>
            </a:r>
            <a:r>
              <a:rPr sz="1800" spc="-5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и</a:t>
            </a:r>
            <a:r>
              <a:rPr sz="1800" spc="-5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скрипта</a:t>
            </a:r>
            <a:r>
              <a:rPr sz="1800" spc="-50" dirty="0">
                <a:latin typeface="Microsoft Sans Serif"/>
                <a:cs typeface="Microsoft Sans Serif"/>
              </a:rPr>
              <a:t> </a:t>
            </a:r>
            <a:r>
              <a:rPr sz="1800" spc="-20" dirty="0">
                <a:latin typeface="Microsoft Sans Serif"/>
                <a:cs typeface="Microsoft Sans Serif"/>
              </a:rPr>
              <a:t>есть </a:t>
            </a:r>
            <a:r>
              <a:rPr sz="1800" spc="-10" dirty="0">
                <a:latin typeface="Microsoft Sans Serif"/>
                <a:cs typeface="Microsoft Sans Serif"/>
              </a:rPr>
              <a:t>связанный</a:t>
            </a:r>
            <a:r>
              <a:rPr sz="1800" spc="-6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с</a:t>
            </a:r>
            <a:r>
              <a:rPr sz="1800" spc="-5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ними</a:t>
            </a:r>
            <a:r>
              <a:rPr sz="1800" spc="-6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внутренний</a:t>
            </a:r>
            <a:r>
              <a:rPr sz="1800" spc="-6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(скрытый)</a:t>
            </a:r>
            <a:r>
              <a:rPr sz="1800" spc="-55" dirty="0">
                <a:latin typeface="Microsoft Sans Serif"/>
                <a:cs typeface="Microsoft Sans Serif"/>
              </a:rPr>
              <a:t> </a:t>
            </a:r>
            <a:r>
              <a:rPr sz="1800" spc="-50" dirty="0">
                <a:latin typeface="Microsoft Sans Serif"/>
                <a:cs typeface="Microsoft Sans Serif"/>
              </a:rPr>
              <a:t>объект,</a:t>
            </a:r>
            <a:r>
              <a:rPr sz="1800" spc="-6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называемый</a:t>
            </a:r>
            <a:r>
              <a:rPr sz="1800" spc="-6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лексическим </a:t>
            </a:r>
            <a:r>
              <a:rPr sz="1800" spc="-30" dirty="0">
                <a:latin typeface="Microsoft Sans Serif"/>
                <a:cs typeface="Microsoft Sans Serif"/>
              </a:rPr>
              <a:t>окружением</a:t>
            </a:r>
            <a:r>
              <a:rPr sz="1800" spc="-35" dirty="0">
                <a:latin typeface="Microsoft Sans Serif"/>
                <a:cs typeface="Microsoft Sans Serif"/>
              </a:rPr>
              <a:t> </a:t>
            </a:r>
            <a:r>
              <a:rPr sz="1800" b="1" i="1" spc="-10" dirty="0">
                <a:latin typeface="Arial"/>
                <a:cs typeface="Arial"/>
              </a:rPr>
              <a:t>LexicalEnvironment</a:t>
            </a:r>
            <a:r>
              <a:rPr sz="1800" spc="-10" dirty="0">
                <a:latin typeface="Microsoft Sans Serif"/>
                <a:cs typeface="Microsoft Sans Serif"/>
              </a:rPr>
              <a:t>.</a:t>
            </a:r>
            <a:endParaRPr sz="18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1520"/>
              </a:spcBef>
            </a:pPr>
            <a:r>
              <a:rPr sz="1800" spc="-20" dirty="0">
                <a:latin typeface="Microsoft Sans Serif"/>
                <a:cs typeface="Microsoft Sans Serif"/>
              </a:rPr>
              <a:t>Объект</a:t>
            </a:r>
            <a:r>
              <a:rPr sz="1800" spc="-50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лексического</a:t>
            </a:r>
            <a:r>
              <a:rPr sz="1800" spc="-45" dirty="0">
                <a:latin typeface="Microsoft Sans Serif"/>
                <a:cs typeface="Microsoft Sans Serif"/>
              </a:rPr>
              <a:t> </a:t>
            </a:r>
            <a:r>
              <a:rPr sz="1800" spc="-20" dirty="0">
                <a:latin typeface="Microsoft Sans Serif"/>
                <a:cs typeface="Microsoft Sans Serif"/>
              </a:rPr>
              <a:t>окружения</a:t>
            </a:r>
            <a:r>
              <a:rPr sz="1800" spc="-5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состоит</a:t>
            </a:r>
            <a:r>
              <a:rPr sz="1800" spc="-4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из</a:t>
            </a:r>
            <a:r>
              <a:rPr sz="1800" spc="-5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двух</a:t>
            </a:r>
            <a:r>
              <a:rPr sz="1800" spc="-5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частей:</a:t>
            </a:r>
            <a:endParaRPr sz="1800">
              <a:latin typeface="Microsoft Sans Serif"/>
              <a:cs typeface="Microsoft Sans Serif"/>
            </a:endParaRPr>
          </a:p>
          <a:p>
            <a:pPr marL="469265" marR="5080" indent="-367030">
              <a:lnSpc>
                <a:spcPct val="114999"/>
              </a:lnSpc>
              <a:spcBef>
                <a:spcPts val="1200"/>
              </a:spcBef>
              <a:buFont typeface="Microsoft Sans Serif"/>
              <a:buChar char="●"/>
              <a:tabLst>
                <a:tab pos="469265" algn="l"/>
              </a:tabLst>
            </a:pPr>
            <a:r>
              <a:rPr sz="1800" b="1" i="1" dirty="0">
                <a:latin typeface="Arial"/>
                <a:cs typeface="Arial"/>
              </a:rPr>
              <a:t>Environment</a:t>
            </a:r>
            <a:r>
              <a:rPr sz="1800" b="1" i="1" spc="-60" dirty="0">
                <a:latin typeface="Arial"/>
                <a:cs typeface="Arial"/>
              </a:rPr>
              <a:t> </a:t>
            </a:r>
            <a:r>
              <a:rPr sz="1800" b="1" i="1" dirty="0">
                <a:latin typeface="Arial"/>
                <a:cs typeface="Arial"/>
              </a:rPr>
              <a:t>Record</a:t>
            </a:r>
            <a:r>
              <a:rPr sz="1800" b="1" i="1" spc="-50" dirty="0">
                <a:latin typeface="Arial"/>
                <a:cs typeface="Arial"/>
              </a:rPr>
              <a:t> </a:t>
            </a:r>
            <a:r>
              <a:rPr sz="1800" spc="470" dirty="0">
                <a:latin typeface="Microsoft Sans Serif"/>
                <a:cs typeface="Microsoft Sans Serif"/>
              </a:rPr>
              <a:t>–</a:t>
            </a:r>
            <a:r>
              <a:rPr sz="1800" spc="-35" dirty="0">
                <a:latin typeface="Microsoft Sans Serif"/>
                <a:cs typeface="Microsoft Sans Serif"/>
              </a:rPr>
              <a:t> </a:t>
            </a:r>
            <a:r>
              <a:rPr sz="1800" spc="-50" dirty="0">
                <a:latin typeface="Microsoft Sans Serif"/>
                <a:cs typeface="Microsoft Sans Serif"/>
              </a:rPr>
              <a:t>объект,</a:t>
            </a:r>
            <a:r>
              <a:rPr sz="1800" spc="-4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в</a:t>
            </a:r>
            <a:r>
              <a:rPr sz="1800" spc="-35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котором</a:t>
            </a:r>
            <a:r>
              <a:rPr sz="1800" spc="-35" dirty="0">
                <a:latin typeface="Microsoft Sans Serif"/>
                <a:cs typeface="Microsoft Sans Serif"/>
              </a:rPr>
              <a:t> </a:t>
            </a:r>
            <a:r>
              <a:rPr sz="1800" spc="-40" dirty="0">
                <a:latin typeface="Microsoft Sans Serif"/>
                <a:cs typeface="Microsoft Sans Serif"/>
              </a:rPr>
              <a:t>как </a:t>
            </a:r>
            <a:r>
              <a:rPr sz="1800" dirty="0">
                <a:latin typeface="Microsoft Sans Serif"/>
                <a:cs typeface="Microsoft Sans Serif"/>
              </a:rPr>
              <a:t>свойства</a:t>
            </a:r>
            <a:r>
              <a:rPr sz="1800" spc="-3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хранятся</a:t>
            </a:r>
            <a:r>
              <a:rPr sz="1800" spc="-40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все </a:t>
            </a:r>
            <a:r>
              <a:rPr sz="1800" dirty="0">
                <a:latin typeface="Microsoft Sans Serif"/>
                <a:cs typeface="Microsoft Sans Serif"/>
              </a:rPr>
              <a:t>локальные</a:t>
            </a:r>
            <a:r>
              <a:rPr sz="1800" spc="-4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переменные</a:t>
            </a:r>
            <a:r>
              <a:rPr sz="1800" spc="-4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(а</a:t>
            </a:r>
            <a:r>
              <a:rPr sz="1800" spc="-40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также</a:t>
            </a:r>
            <a:r>
              <a:rPr sz="1800" spc="-45" dirty="0">
                <a:latin typeface="Microsoft Sans Serif"/>
                <a:cs typeface="Microsoft Sans Serif"/>
              </a:rPr>
              <a:t> </a:t>
            </a:r>
            <a:r>
              <a:rPr sz="1800" spc="-20" dirty="0">
                <a:latin typeface="Microsoft Sans Serif"/>
                <a:cs typeface="Microsoft Sans Serif"/>
              </a:rPr>
              <a:t>некоторая</a:t>
            </a:r>
            <a:r>
              <a:rPr sz="1800" spc="-4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другая</a:t>
            </a:r>
            <a:r>
              <a:rPr sz="1800" spc="-5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информация,</a:t>
            </a:r>
            <a:r>
              <a:rPr sz="1800" spc="-4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такая </a:t>
            </a:r>
            <a:r>
              <a:rPr sz="1800" spc="-40" dirty="0">
                <a:latin typeface="Microsoft Sans Serif"/>
                <a:cs typeface="Microsoft Sans Serif"/>
              </a:rPr>
              <a:t>как</a:t>
            </a:r>
            <a:r>
              <a:rPr sz="1800" spc="-8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значение</a:t>
            </a:r>
            <a:r>
              <a:rPr sz="1800" spc="-9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this).</a:t>
            </a:r>
            <a:endParaRPr sz="1800">
              <a:latin typeface="Microsoft Sans Serif"/>
              <a:cs typeface="Microsoft Sans Serif"/>
            </a:endParaRPr>
          </a:p>
          <a:p>
            <a:pPr marL="469265" marR="313690" indent="-367030">
              <a:lnSpc>
                <a:spcPct val="114999"/>
              </a:lnSpc>
              <a:buChar char="●"/>
              <a:tabLst>
                <a:tab pos="469265" algn="l"/>
              </a:tabLst>
            </a:pPr>
            <a:r>
              <a:rPr sz="1800" dirty="0">
                <a:latin typeface="Microsoft Sans Serif"/>
                <a:cs typeface="Microsoft Sans Serif"/>
              </a:rPr>
              <a:t>Ссылка</a:t>
            </a:r>
            <a:r>
              <a:rPr sz="1800" spc="-2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на</a:t>
            </a:r>
            <a:r>
              <a:rPr sz="1800" spc="-2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внешнее</a:t>
            </a:r>
            <a:r>
              <a:rPr sz="1800" spc="-20" dirty="0">
                <a:latin typeface="Microsoft Sans Serif"/>
                <a:cs typeface="Microsoft Sans Serif"/>
              </a:rPr>
              <a:t> лексическое окружение </a:t>
            </a:r>
            <a:r>
              <a:rPr sz="1800" spc="470" dirty="0">
                <a:latin typeface="Microsoft Sans Serif"/>
                <a:cs typeface="Microsoft Sans Serif"/>
              </a:rPr>
              <a:t>–</a:t>
            </a:r>
            <a:r>
              <a:rPr sz="1800" spc="-2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то</a:t>
            </a:r>
            <a:r>
              <a:rPr sz="1800" spc="-1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есть</a:t>
            </a:r>
            <a:r>
              <a:rPr sz="1800" spc="-2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то,</a:t>
            </a:r>
            <a:r>
              <a:rPr sz="1800" spc="-2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которое </a:t>
            </a:r>
            <a:r>
              <a:rPr sz="1800" spc="-20" dirty="0">
                <a:latin typeface="Microsoft Sans Serif"/>
                <a:cs typeface="Microsoft Sans Serif"/>
              </a:rPr>
              <a:t>соответствует</a:t>
            </a:r>
            <a:r>
              <a:rPr sz="1800" spc="-6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коду</a:t>
            </a:r>
            <a:r>
              <a:rPr sz="1800" spc="-6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снаружи</a:t>
            </a:r>
            <a:r>
              <a:rPr sz="1800" spc="-6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(снаружи</a:t>
            </a:r>
            <a:r>
              <a:rPr sz="1800" spc="-6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от</a:t>
            </a:r>
            <a:r>
              <a:rPr sz="1800" spc="-6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текущих</a:t>
            </a:r>
            <a:r>
              <a:rPr sz="1800" spc="-6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фигурных</a:t>
            </a:r>
            <a:r>
              <a:rPr sz="1800" spc="-6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скобок).</a:t>
            </a:r>
            <a:endParaRPr sz="18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-25" dirty="0"/>
              <a:t>Лексическое</a:t>
            </a:r>
            <a:r>
              <a:rPr spc="-80" dirty="0"/>
              <a:t> </a:t>
            </a:r>
            <a:r>
              <a:rPr spc="-10" dirty="0"/>
              <a:t>окружение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84724" y="1175208"/>
            <a:ext cx="7988300" cy="9721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00"/>
              </a:spcBef>
            </a:pPr>
            <a:r>
              <a:rPr sz="1800" b="1" spc="-10" dirty="0">
                <a:latin typeface="Arial"/>
                <a:cs typeface="Arial"/>
              </a:rPr>
              <a:t>"Переменная"</a:t>
            </a:r>
            <a:r>
              <a:rPr sz="1800" b="1" spc="-7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–</a:t>
            </a:r>
            <a:r>
              <a:rPr sz="1800" b="1" spc="-7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это</a:t>
            </a:r>
            <a:r>
              <a:rPr sz="1800" b="1" spc="-70" dirty="0">
                <a:latin typeface="Arial"/>
                <a:cs typeface="Arial"/>
              </a:rPr>
              <a:t> </a:t>
            </a:r>
            <a:r>
              <a:rPr sz="1800" b="1" spc="-10" dirty="0">
                <a:latin typeface="Arial"/>
                <a:cs typeface="Arial"/>
              </a:rPr>
              <a:t>просто</a:t>
            </a:r>
            <a:r>
              <a:rPr sz="1800" b="1" spc="-70" dirty="0">
                <a:latin typeface="Arial"/>
                <a:cs typeface="Arial"/>
              </a:rPr>
              <a:t> </a:t>
            </a:r>
            <a:r>
              <a:rPr sz="1800" b="1" spc="-10" dirty="0">
                <a:latin typeface="Arial"/>
                <a:cs typeface="Arial"/>
              </a:rPr>
              <a:t>свойство</a:t>
            </a:r>
            <a:r>
              <a:rPr sz="1800" b="1" spc="-70" dirty="0">
                <a:latin typeface="Arial"/>
                <a:cs typeface="Arial"/>
              </a:rPr>
              <a:t> </a:t>
            </a:r>
            <a:r>
              <a:rPr sz="1800" b="1" spc="-10" dirty="0">
                <a:latin typeface="Arial"/>
                <a:cs typeface="Arial"/>
              </a:rPr>
              <a:t>специального</a:t>
            </a:r>
            <a:r>
              <a:rPr sz="1800" b="1" spc="-70" dirty="0">
                <a:latin typeface="Arial"/>
                <a:cs typeface="Arial"/>
              </a:rPr>
              <a:t> </a:t>
            </a:r>
            <a:r>
              <a:rPr sz="1800" b="1" spc="-10" dirty="0">
                <a:latin typeface="Arial"/>
                <a:cs typeface="Arial"/>
              </a:rPr>
              <a:t>внутреннего </a:t>
            </a:r>
            <a:r>
              <a:rPr sz="1800" b="1" dirty="0">
                <a:latin typeface="Arial"/>
                <a:cs typeface="Arial"/>
              </a:rPr>
              <a:t>объекта:</a:t>
            </a:r>
            <a:r>
              <a:rPr sz="1800" b="1" spc="-60" dirty="0">
                <a:latin typeface="Arial"/>
                <a:cs typeface="Arial"/>
              </a:rPr>
              <a:t> </a:t>
            </a:r>
            <a:r>
              <a:rPr sz="1800" b="1" i="1" dirty="0">
                <a:latin typeface="Arial"/>
                <a:cs typeface="Arial"/>
              </a:rPr>
              <a:t>Environment</a:t>
            </a:r>
            <a:r>
              <a:rPr sz="1800" b="1" i="1" spc="-65" dirty="0">
                <a:latin typeface="Arial"/>
                <a:cs typeface="Arial"/>
              </a:rPr>
              <a:t> </a:t>
            </a:r>
            <a:r>
              <a:rPr sz="1800" b="1" i="1" dirty="0">
                <a:latin typeface="Arial"/>
                <a:cs typeface="Arial"/>
              </a:rPr>
              <a:t>Record</a:t>
            </a:r>
            <a:r>
              <a:rPr sz="1800" b="1" dirty="0">
                <a:latin typeface="Arial"/>
                <a:cs typeface="Arial"/>
              </a:rPr>
              <a:t>.</a:t>
            </a:r>
            <a:r>
              <a:rPr sz="1800" b="1" spc="-60" dirty="0">
                <a:latin typeface="Arial"/>
                <a:cs typeface="Arial"/>
              </a:rPr>
              <a:t> </a:t>
            </a:r>
            <a:r>
              <a:rPr sz="1800" b="1" spc="-10" dirty="0">
                <a:latin typeface="Arial"/>
                <a:cs typeface="Arial"/>
              </a:rPr>
              <a:t>«Получить</a:t>
            </a:r>
            <a:r>
              <a:rPr sz="1800" b="1" spc="-6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или</a:t>
            </a:r>
            <a:r>
              <a:rPr sz="1800" b="1" spc="-65" dirty="0">
                <a:latin typeface="Arial"/>
                <a:cs typeface="Arial"/>
              </a:rPr>
              <a:t> </a:t>
            </a:r>
            <a:r>
              <a:rPr sz="1800" b="1" spc="-10" dirty="0">
                <a:latin typeface="Arial"/>
                <a:cs typeface="Arial"/>
              </a:rPr>
              <a:t>изменить</a:t>
            </a:r>
            <a:r>
              <a:rPr sz="1800" b="1" spc="-60" dirty="0">
                <a:latin typeface="Arial"/>
                <a:cs typeface="Arial"/>
              </a:rPr>
              <a:t> </a:t>
            </a:r>
            <a:r>
              <a:rPr sz="1800" b="1" spc="-10" dirty="0">
                <a:latin typeface="Arial"/>
                <a:cs typeface="Arial"/>
              </a:rPr>
              <a:t>переменную», </a:t>
            </a:r>
            <a:r>
              <a:rPr sz="1800" b="1" spc="-30" dirty="0">
                <a:latin typeface="Arial"/>
                <a:cs typeface="Arial"/>
              </a:rPr>
              <a:t>означает,</a:t>
            </a:r>
            <a:r>
              <a:rPr sz="1800" b="1" spc="-75" dirty="0">
                <a:latin typeface="Arial"/>
                <a:cs typeface="Arial"/>
              </a:rPr>
              <a:t> </a:t>
            </a:r>
            <a:r>
              <a:rPr sz="1800" b="1" spc="-10" dirty="0">
                <a:latin typeface="Arial"/>
                <a:cs typeface="Arial"/>
              </a:rPr>
              <a:t>«получить</a:t>
            </a:r>
            <a:r>
              <a:rPr sz="1800" b="1" spc="-7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или</a:t>
            </a:r>
            <a:r>
              <a:rPr sz="1800" b="1" spc="-70" dirty="0">
                <a:latin typeface="Arial"/>
                <a:cs typeface="Arial"/>
              </a:rPr>
              <a:t> </a:t>
            </a:r>
            <a:r>
              <a:rPr sz="1800" b="1" spc="-10" dirty="0">
                <a:latin typeface="Arial"/>
                <a:cs typeface="Arial"/>
              </a:rPr>
              <a:t>изменить</a:t>
            </a:r>
            <a:r>
              <a:rPr sz="1800" b="1" spc="-75" dirty="0">
                <a:latin typeface="Arial"/>
                <a:cs typeface="Arial"/>
              </a:rPr>
              <a:t> </a:t>
            </a:r>
            <a:r>
              <a:rPr sz="1800" b="1" spc="-10" dirty="0">
                <a:latin typeface="Arial"/>
                <a:cs typeface="Arial"/>
              </a:rPr>
              <a:t>свойство</a:t>
            </a:r>
            <a:r>
              <a:rPr sz="1800" b="1" spc="-75" dirty="0">
                <a:latin typeface="Arial"/>
                <a:cs typeface="Arial"/>
              </a:rPr>
              <a:t> </a:t>
            </a:r>
            <a:r>
              <a:rPr sz="1800" b="1" spc="-10" dirty="0">
                <a:latin typeface="Arial"/>
                <a:cs typeface="Arial"/>
              </a:rPr>
              <a:t>этого</a:t>
            </a:r>
            <a:r>
              <a:rPr sz="1800" b="1" spc="-70" dirty="0">
                <a:latin typeface="Arial"/>
                <a:cs typeface="Arial"/>
              </a:rPr>
              <a:t> </a:t>
            </a:r>
            <a:r>
              <a:rPr sz="1800" b="1" spc="-10" dirty="0">
                <a:latin typeface="Arial"/>
                <a:cs typeface="Arial"/>
              </a:rPr>
              <a:t>объекта».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176241" y="2998755"/>
            <a:ext cx="4355295" cy="725077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84724" y="2764777"/>
            <a:ext cx="3432810" cy="1305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Microsoft Sans Serif"/>
                <a:cs typeface="Microsoft Sans Serif"/>
              </a:rPr>
              <a:t>На</a:t>
            </a:r>
            <a:r>
              <a:rPr sz="1400" spc="-20" dirty="0">
                <a:latin typeface="Microsoft Sans Serif"/>
                <a:cs typeface="Microsoft Sans Serif"/>
              </a:rPr>
              <a:t> картинке </a:t>
            </a:r>
            <a:r>
              <a:rPr sz="1400" spc="-25" dirty="0">
                <a:latin typeface="Microsoft Sans Serif"/>
                <a:cs typeface="Microsoft Sans Serif"/>
              </a:rPr>
              <a:t>прямоугольник</a:t>
            </a:r>
            <a:r>
              <a:rPr sz="1400" spc="-20" dirty="0">
                <a:latin typeface="Microsoft Sans Serif"/>
                <a:cs typeface="Microsoft Sans Serif"/>
              </a:rPr>
              <a:t> </a:t>
            </a:r>
            <a:r>
              <a:rPr sz="1400" spc="-10" dirty="0">
                <a:latin typeface="Microsoft Sans Serif"/>
                <a:cs typeface="Microsoft Sans Serif"/>
              </a:rPr>
              <a:t>означает </a:t>
            </a:r>
            <a:r>
              <a:rPr sz="1400" b="1" i="1" dirty="0">
                <a:latin typeface="Arial"/>
                <a:cs typeface="Arial"/>
              </a:rPr>
              <a:t>Environment</a:t>
            </a:r>
            <a:r>
              <a:rPr sz="1400" b="1" i="1" spc="-30" dirty="0">
                <a:latin typeface="Arial"/>
                <a:cs typeface="Arial"/>
              </a:rPr>
              <a:t> </a:t>
            </a:r>
            <a:r>
              <a:rPr sz="1400" b="1" i="1" dirty="0">
                <a:latin typeface="Arial"/>
                <a:cs typeface="Arial"/>
              </a:rPr>
              <a:t>Record</a:t>
            </a:r>
            <a:r>
              <a:rPr sz="1400" b="1" i="1" spc="-15" dirty="0">
                <a:latin typeface="Arial"/>
                <a:cs typeface="Arial"/>
              </a:rPr>
              <a:t> </a:t>
            </a:r>
            <a:r>
              <a:rPr sz="1400" spc="-10" dirty="0">
                <a:latin typeface="Microsoft Sans Serif"/>
                <a:cs typeface="Microsoft Sans Serif"/>
              </a:rPr>
              <a:t>(хранилище переменных),</a:t>
            </a:r>
            <a:r>
              <a:rPr sz="1400" spc="-25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а</a:t>
            </a:r>
            <a:r>
              <a:rPr sz="1400" spc="-15" dirty="0">
                <a:latin typeface="Microsoft Sans Serif"/>
                <a:cs typeface="Microsoft Sans Serif"/>
              </a:rPr>
              <a:t> </a:t>
            </a:r>
            <a:r>
              <a:rPr sz="1400" spc="-10" dirty="0">
                <a:latin typeface="Microsoft Sans Serif"/>
                <a:cs typeface="Microsoft Sans Serif"/>
              </a:rPr>
              <a:t>стрелка</a:t>
            </a:r>
            <a:r>
              <a:rPr sz="1400" spc="-15" dirty="0">
                <a:latin typeface="Microsoft Sans Serif"/>
                <a:cs typeface="Microsoft Sans Serif"/>
              </a:rPr>
              <a:t> </a:t>
            </a:r>
            <a:r>
              <a:rPr sz="1400" spc="-20" dirty="0">
                <a:latin typeface="Microsoft Sans Serif"/>
                <a:cs typeface="Microsoft Sans Serif"/>
              </a:rPr>
              <a:t>означает </a:t>
            </a:r>
            <a:r>
              <a:rPr sz="1400" spc="-10" dirty="0">
                <a:latin typeface="Microsoft Sans Serif"/>
                <a:cs typeface="Microsoft Sans Serif"/>
              </a:rPr>
              <a:t>ссылку </a:t>
            </a:r>
            <a:r>
              <a:rPr sz="1400" dirty="0">
                <a:latin typeface="Microsoft Sans Serif"/>
                <a:cs typeface="Microsoft Sans Serif"/>
              </a:rPr>
              <a:t>на</a:t>
            </a:r>
            <a:r>
              <a:rPr sz="1400" spc="-5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внешнее</a:t>
            </a:r>
            <a:r>
              <a:rPr sz="1400" spc="-5" dirty="0">
                <a:latin typeface="Microsoft Sans Serif"/>
                <a:cs typeface="Microsoft Sans Serif"/>
              </a:rPr>
              <a:t> </a:t>
            </a:r>
            <a:r>
              <a:rPr sz="1400" spc="-20" dirty="0">
                <a:latin typeface="Microsoft Sans Serif"/>
                <a:cs typeface="Microsoft Sans Serif"/>
              </a:rPr>
              <a:t>окружение.</a:t>
            </a:r>
            <a:r>
              <a:rPr sz="1400" spc="-5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У</a:t>
            </a:r>
            <a:r>
              <a:rPr sz="1400" spc="-5" dirty="0">
                <a:latin typeface="Microsoft Sans Serif"/>
                <a:cs typeface="Microsoft Sans Serif"/>
              </a:rPr>
              <a:t> </a:t>
            </a:r>
            <a:r>
              <a:rPr sz="1400" spc="-10" dirty="0">
                <a:latin typeface="Microsoft Sans Serif"/>
                <a:cs typeface="Microsoft Sans Serif"/>
              </a:rPr>
              <a:t>глобального </a:t>
            </a:r>
            <a:r>
              <a:rPr sz="1400" spc="-20" dirty="0">
                <a:latin typeface="Microsoft Sans Serif"/>
                <a:cs typeface="Microsoft Sans Serif"/>
              </a:rPr>
              <a:t>лексического</a:t>
            </a:r>
            <a:r>
              <a:rPr sz="1400" spc="-30" dirty="0">
                <a:latin typeface="Microsoft Sans Serif"/>
                <a:cs typeface="Microsoft Sans Serif"/>
              </a:rPr>
              <a:t> </a:t>
            </a:r>
            <a:r>
              <a:rPr sz="1400" spc="-20" dirty="0">
                <a:latin typeface="Microsoft Sans Serif"/>
                <a:cs typeface="Microsoft Sans Serif"/>
              </a:rPr>
              <a:t>окружения</a:t>
            </a:r>
            <a:r>
              <a:rPr sz="1400" spc="-25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нет</a:t>
            </a:r>
            <a:r>
              <a:rPr sz="1400" spc="-25" dirty="0">
                <a:latin typeface="Microsoft Sans Serif"/>
                <a:cs typeface="Microsoft Sans Serif"/>
              </a:rPr>
              <a:t> </a:t>
            </a:r>
            <a:r>
              <a:rPr sz="1400" spc="-10" dirty="0">
                <a:latin typeface="Microsoft Sans Serif"/>
                <a:cs typeface="Microsoft Sans Serif"/>
              </a:rPr>
              <a:t>внешнего </a:t>
            </a:r>
            <a:r>
              <a:rPr sz="1400" spc="-20" dirty="0">
                <a:latin typeface="Microsoft Sans Serif"/>
                <a:cs typeface="Microsoft Sans Serif"/>
              </a:rPr>
              <a:t>окружения,</a:t>
            </a:r>
            <a:r>
              <a:rPr sz="1400" spc="-30" dirty="0">
                <a:latin typeface="Microsoft Sans Serif"/>
                <a:cs typeface="Microsoft Sans Serif"/>
              </a:rPr>
              <a:t> </a:t>
            </a:r>
            <a:r>
              <a:rPr sz="1400" spc="-10" dirty="0">
                <a:latin typeface="Microsoft Sans Serif"/>
                <a:cs typeface="Microsoft Sans Serif"/>
              </a:rPr>
              <a:t>так</a:t>
            </a:r>
            <a:r>
              <a:rPr sz="1400" spc="-20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что</a:t>
            </a:r>
            <a:r>
              <a:rPr sz="1400" spc="-20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она</a:t>
            </a:r>
            <a:r>
              <a:rPr sz="1400" spc="-20" dirty="0">
                <a:latin typeface="Microsoft Sans Serif"/>
                <a:cs typeface="Microsoft Sans Serif"/>
              </a:rPr>
              <a:t> указывает</a:t>
            </a:r>
            <a:r>
              <a:rPr sz="1400" spc="-25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на</a:t>
            </a:r>
            <a:r>
              <a:rPr sz="1400" spc="-20" dirty="0">
                <a:latin typeface="Microsoft Sans Serif"/>
                <a:cs typeface="Microsoft Sans Serif"/>
              </a:rPr>
              <a:t> </a:t>
            </a:r>
            <a:r>
              <a:rPr sz="1400" spc="-10" dirty="0">
                <a:latin typeface="Microsoft Sans Serif"/>
                <a:cs typeface="Microsoft Sans Serif"/>
              </a:rPr>
              <a:t>null.</a:t>
            </a:r>
            <a:endParaRPr sz="14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-25" dirty="0"/>
              <a:t>Лексическое</a:t>
            </a:r>
            <a:r>
              <a:rPr spc="-80" dirty="0"/>
              <a:t> </a:t>
            </a:r>
            <a:r>
              <a:rPr spc="-10" dirty="0"/>
              <a:t>окружение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>
                <a:solidFill>
                  <a:srgbClr val="000000"/>
                </a:solidFill>
              </a:rPr>
              <a:t>Итого:</a:t>
            </a:r>
          </a:p>
          <a:p>
            <a:pPr marL="12700" marR="5080">
              <a:lnSpc>
                <a:spcPct val="114999"/>
              </a:lnSpc>
              <a:spcBef>
                <a:spcPts val="1200"/>
              </a:spcBef>
            </a:pPr>
            <a:r>
              <a:rPr b="1" spc="-10" dirty="0">
                <a:solidFill>
                  <a:srgbClr val="000000"/>
                </a:solidFill>
                <a:latin typeface="Arial"/>
                <a:cs typeface="Arial"/>
              </a:rPr>
              <a:t>Переменная</a:t>
            </a:r>
            <a:r>
              <a:rPr b="1" spc="-6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pc="470" dirty="0">
                <a:solidFill>
                  <a:srgbClr val="000000"/>
                </a:solidFill>
              </a:rPr>
              <a:t>–</a:t>
            </a:r>
            <a:r>
              <a:rPr spc="-45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это</a:t>
            </a:r>
            <a:r>
              <a:rPr spc="-40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свойство</a:t>
            </a:r>
            <a:r>
              <a:rPr spc="-45" dirty="0">
                <a:solidFill>
                  <a:srgbClr val="000000"/>
                </a:solidFill>
              </a:rPr>
              <a:t> </a:t>
            </a:r>
            <a:r>
              <a:rPr spc="-10" dirty="0">
                <a:solidFill>
                  <a:srgbClr val="000000"/>
                </a:solidFill>
              </a:rPr>
              <a:t>специального</a:t>
            </a:r>
            <a:r>
              <a:rPr spc="-40" dirty="0">
                <a:solidFill>
                  <a:srgbClr val="000000"/>
                </a:solidFill>
              </a:rPr>
              <a:t> </a:t>
            </a:r>
            <a:r>
              <a:rPr spc="-10" dirty="0">
                <a:solidFill>
                  <a:srgbClr val="000000"/>
                </a:solidFill>
              </a:rPr>
              <a:t>внутреннего</a:t>
            </a:r>
            <a:r>
              <a:rPr spc="-45" dirty="0">
                <a:solidFill>
                  <a:srgbClr val="000000"/>
                </a:solidFill>
              </a:rPr>
              <a:t> </a:t>
            </a:r>
            <a:r>
              <a:rPr spc="-20" dirty="0">
                <a:solidFill>
                  <a:srgbClr val="000000"/>
                </a:solidFill>
              </a:rPr>
              <a:t>объекта,</a:t>
            </a:r>
            <a:r>
              <a:rPr spc="-45" dirty="0">
                <a:solidFill>
                  <a:srgbClr val="000000"/>
                </a:solidFill>
              </a:rPr>
              <a:t> </a:t>
            </a:r>
            <a:r>
              <a:rPr spc="-20" dirty="0">
                <a:solidFill>
                  <a:srgbClr val="000000"/>
                </a:solidFill>
              </a:rPr>
              <a:t>связанного</a:t>
            </a:r>
            <a:r>
              <a:rPr spc="-40" dirty="0">
                <a:solidFill>
                  <a:srgbClr val="000000"/>
                </a:solidFill>
              </a:rPr>
              <a:t> </a:t>
            </a:r>
            <a:r>
              <a:rPr spc="-50" dirty="0">
                <a:solidFill>
                  <a:srgbClr val="000000"/>
                </a:solidFill>
              </a:rPr>
              <a:t>с </a:t>
            </a:r>
            <a:r>
              <a:rPr spc="-25" dirty="0">
                <a:solidFill>
                  <a:srgbClr val="000000"/>
                </a:solidFill>
              </a:rPr>
              <a:t>текущим</a:t>
            </a:r>
            <a:r>
              <a:rPr spc="-75" dirty="0">
                <a:solidFill>
                  <a:srgbClr val="000000"/>
                </a:solidFill>
              </a:rPr>
              <a:t> </a:t>
            </a:r>
            <a:r>
              <a:rPr spc="-10" dirty="0">
                <a:solidFill>
                  <a:srgbClr val="000000"/>
                </a:solidFill>
              </a:rPr>
              <a:t>выполняющимся</a:t>
            </a:r>
            <a:r>
              <a:rPr spc="-70" dirty="0">
                <a:solidFill>
                  <a:srgbClr val="000000"/>
                </a:solidFill>
              </a:rPr>
              <a:t> </a:t>
            </a:r>
            <a:r>
              <a:rPr spc="-10" dirty="0">
                <a:solidFill>
                  <a:srgbClr val="000000"/>
                </a:solidFill>
              </a:rPr>
              <a:t>блоком/функцией/скриптом.</a:t>
            </a:r>
          </a:p>
          <a:p>
            <a:pPr marL="12700" marR="384810">
              <a:lnSpc>
                <a:spcPct val="114999"/>
              </a:lnSpc>
              <a:spcBef>
                <a:spcPts val="1200"/>
              </a:spcBef>
            </a:pPr>
            <a:r>
              <a:rPr b="1" spc="-10" dirty="0">
                <a:solidFill>
                  <a:srgbClr val="000000"/>
                </a:solidFill>
                <a:latin typeface="Arial"/>
                <a:cs typeface="Arial"/>
              </a:rPr>
              <a:t>Работа</a:t>
            </a:r>
            <a:r>
              <a:rPr b="1" spc="-6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b="1" dirty="0">
                <a:solidFill>
                  <a:srgbClr val="000000"/>
                </a:solidFill>
                <a:latin typeface="Arial"/>
                <a:cs typeface="Arial"/>
              </a:rPr>
              <a:t>с</a:t>
            </a:r>
            <a:r>
              <a:rPr b="1" spc="-6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b="1" spc="-10" dirty="0">
                <a:solidFill>
                  <a:srgbClr val="000000"/>
                </a:solidFill>
                <a:latin typeface="Arial"/>
                <a:cs typeface="Arial"/>
              </a:rPr>
              <a:t>переменными</a:t>
            </a:r>
            <a:r>
              <a:rPr b="1" spc="-4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pc="470" dirty="0">
                <a:solidFill>
                  <a:srgbClr val="000000"/>
                </a:solidFill>
              </a:rPr>
              <a:t>–</a:t>
            </a:r>
            <a:r>
              <a:rPr spc="-30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это</a:t>
            </a:r>
            <a:r>
              <a:rPr spc="-35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на</a:t>
            </a:r>
            <a:r>
              <a:rPr spc="-35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самом</a:t>
            </a:r>
            <a:r>
              <a:rPr spc="-35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деле</a:t>
            </a:r>
            <a:r>
              <a:rPr spc="-35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работа</a:t>
            </a:r>
            <a:r>
              <a:rPr spc="-30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со</a:t>
            </a:r>
            <a:r>
              <a:rPr spc="-35" dirty="0">
                <a:solidFill>
                  <a:srgbClr val="000000"/>
                </a:solidFill>
              </a:rPr>
              <a:t> </a:t>
            </a:r>
            <a:r>
              <a:rPr spc="-10" dirty="0">
                <a:solidFill>
                  <a:srgbClr val="000000"/>
                </a:solidFill>
              </a:rPr>
              <a:t>свойствами</a:t>
            </a:r>
            <a:r>
              <a:rPr spc="-35" dirty="0">
                <a:solidFill>
                  <a:srgbClr val="000000"/>
                </a:solidFill>
              </a:rPr>
              <a:t> </a:t>
            </a:r>
            <a:r>
              <a:rPr spc="-10" dirty="0">
                <a:solidFill>
                  <a:srgbClr val="000000"/>
                </a:solidFill>
              </a:rPr>
              <a:t>этого объекта.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-25" dirty="0"/>
              <a:t>Лексическое</a:t>
            </a:r>
            <a:r>
              <a:rPr spc="-80" dirty="0"/>
              <a:t> </a:t>
            </a:r>
            <a:r>
              <a:rPr spc="-10" dirty="0"/>
              <a:t>окружение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84724" y="1208400"/>
            <a:ext cx="8354695" cy="2045335"/>
          </a:xfrm>
          <a:prstGeom prst="rect">
            <a:avLst/>
          </a:prstGeom>
        </p:spPr>
        <p:txBody>
          <a:bodyPr vert="horz" wrap="square" lIns="0" tIns="29845" rIns="0" bIns="0" rtlCol="0">
            <a:spAutoFit/>
          </a:bodyPr>
          <a:lstStyle/>
          <a:p>
            <a:pPr marL="12700" marR="5080">
              <a:lnSpc>
                <a:spcPts val="1739"/>
              </a:lnSpc>
              <a:spcBef>
                <a:spcPts val="235"/>
              </a:spcBef>
            </a:pPr>
            <a:r>
              <a:rPr sz="1500" b="1" dirty="0">
                <a:latin typeface="Arial"/>
                <a:cs typeface="Arial"/>
              </a:rPr>
              <a:t>В</a:t>
            </a:r>
            <a:r>
              <a:rPr sz="1500" b="1" spc="50" dirty="0">
                <a:latin typeface="Arial"/>
                <a:cs typeface="Arial"/>
              </a:rPr>
              <a:t> </a:t>
            </a:r>
            <a:r>
              <a:rPr sz="1500" b="1" dirty="0">
                <a:latin typeface="Arial"/>
                <a:cs typeface="Arial"/>
              </a:rPr>
              <a:t>отличие</a:t>
            </a:r>
            <a:r>
              <a:rPr sz="1500" b="1" spc="55" dirty="0">
                <a:latin typeface="Arial"/>
                <a:cs typeface="Arial"/>
              </a:rPr>
              <a:t> </a:t>
            </a:r>
            <a:r>
              <a:rPr sz="1500" b="1" dirty="0">
                <a:latin typeface="Arial"/>
                <a:cs typeface="Arial"/>
              </a:rPr>
              <a:t>от</a:t>
            </a:r>
            <a:r>
              <a:rPr sz="1500" b="1" spc="55" dirty="0">
                <a:latin typeface="Arial"/>
                <a:cs typeface="Arial"/>
              </a:rPr>
              <a:t> </a:t>
            </a:r>
            <a:r>
              <a:rPr sz="1500" b="1" dirty="0">
                <a:latin typeface="Arial"/>
                <a:cs typeface="Arial"/>
              </a:rPr>
              <a:t>переменных,</a:t>
            </a:r>
            <a:r>
              <a:rPr sz="1500" b="1" spc="50" dirty="0">
                <a:latin typeface="Arial"/>
                <a:cs typeface="Arial"/>
              </a:rPr>
              <a:t> </a:t>
            </a:r>
            <a:r>
              <a:rPr sz="1500" b="1" dirty="0">
                <a:latin typeface="Arial"/>
                <a:cs typeface="Arial"/>
              </a:rPr>
              <a:t>объявленных</a:t>
            </a:r>
            <a:r>
              <a:rPr sz="1500" b="1" spc="55" dirty="0">
                <a:latin typeface="Arial"/>
                <a:cs typeface="Arial"/>
              </a:rPr>
              <a:t> </a:t>
            </a:r>
            <a:r>
              <a:rPr sz="1500" b="1" dirty="0">
                <a:latin typeface="Arial"/>
                <a:cs typeface="Arial"/>
              </a:rPr>
              <a:t>с</a:t>
            </a:r>
            <a:r>
              <a:rPr sz="1500" b="1" spc="55" dirty="0">
                <a:latin typeface="Arial"/>
                <a:cs typeface="Arial"/>
              </a:rPr>
              <a:t> </a:t>
            </a:r>
            <a:r>
              <a:rPr sz="1500" b="1" dirty="0">
                <a:latin typeface="Arial"/>
                <a:cs typeface="Arial"/>
              </a:rPr>
              <a:t>помощью</a:t>
            </a:r>
            <a:r>
              <a:rPr sz="1500" b="1" spc="65" dirty="0">
                <a:latin typeface="Arial"/>
                <a:cs typeface="Arial"/>
              </a:rPr>
              <a:t> </a:t>
            </a:r>
            <a:r>
              <a:rPr sz="1500" b="1" dirty="0">
                <a:latin typeface="Courier New"/>
                <a:cs typeface="Courier New"/>
              </a:rPr>
              <a:t>let</a:t>
            </a:r>
            <a:r>
              <a:rPr sz="1500" b="1" dirty="0">
                <a:latin typeface="Arial"/>
                <a:cs typeface="Arial"/>
              </a:rPr>
              <a:t>,</a:t>
            </a:r>
            <a:r>
              <a:rPr sz="1500" b="1" spc="50" dirty="0">
                <a:latin typeface="Arial"/>
                <a:cs typeface="Arial"/>
              </a:rPr>
              <a:t> </a:t>
            </a:r>
            <a:r>
              <a:rPr sz="1500" b="1" dirty="0">
                <a:latin typeface="Arial"/>
                <a:cs typeface="Arial"/>
              </a:rPr>
              <a:t>Function</a:t>
            </a:r>
            <a:r>
              <a:rPr sz="1500" b="1" spc="55" dirty="0">
                <a:latin typeface="Arial"/>
                <a:cs typeface="Arial"/>
              </a:rPr>
              <a:t> </a:t>
            </a:r>
            <a:r>
              <a:rPr sz="1500" b="1" spc="-10" dirty="0">
                <a:latin typeface="Arial"/>
                <a:cs typeface="Arial"/>
              </a:rPr>
              <a:t>Declaration </a:t>
            </a:r>
            <a:r>
              <a:rPr sz="1500" b="1" dirty="0">
                <a:latin typeface="Arial"/>
                <a:cs typeface="Arial"/>
              </a:rPr>
              <a:t>полностью</a:t>
            </a:r>
            <a:r>
              <a:rPr sz="1500" b="1" spc="25" dirty="0">
                <a:latin typeface="Arial"/>
                <a:cs typeface="Arial"/>
              </a:rPr>
              <a:t> </a:t>
            </a:r>
            <a:r>
              <a:rPr sz="1500" b="1" dirty="0">
                <a:latin typeface="Arial"/>
                <a:cs typeface="Arial"/>
              </a:rPr>
              <a:t>инициализируются</a:t>
            </a:r>
            <a:r>
              <a:rPr sz="1500" b="1" spc="25" dirty="0">
                <a:latin typeface="Arial"/>
                <a:cs typeface="Arial"/>
              </a:rPr>
              <a:t> </a:t>
            </a:r>
            <a:r>
              <a:rPr sz="1500" b="1" dirty="0">
                <a:latin typeface="Arial"/>
                <a:cs typeface="Arial"/>
              </a:rPr>
              <a:t>не</a:t>
            </a:r>
            <a:r>
              <a:rPr sz="1500" b="1" spc="25" dirty="0">
                <a:latin typeface="Arial"/>
                <a:cs typeface="Arial"/>
              </a:rPr>
              <a:t> </a:t>
            </a:r>
            <a:r>
              <a:rPr sz="1500" b="1" dirty="0">
                <a:latin typeface="Arial"/>
                <a:cs typeface="Arial"/>
              </a:rPr>
              <a:t>тогда,</a:t>
            </a:r>
            <a:r>
              <a:rPr sz="1500" b="1" spc="30" dirty="0">
                <a:latin typeface="Arial"/>
                <a:cs typeface="Arial"/>
              </a:rPr>
              <a:t> </a:t>
            </a:r>
            <a:r>
              <a:rPr sz="1500" b="1" dirty="0">
                <a:latin typeface="Arial"/>
                <a:cs typeface="Arial"/>
              </a:rPr>
              <a:t>когда</a:t>
            </a:r>
            <a:r>
              <a:rPr sz="1500" b="1" spc="25" dirty="0">
                <a:latin typeface="Arial"/>
                <a:cs typeface="Arial"/>
              </a:rPr>
              <a:t> </a:t>
            </a:r>
            <a:r>
              <a:rPr sz="1500" b="1" dirty="0">
                <a:latin typeface="Arial"/>
                <a:cs typeface="Arial"/>
              </a:rPr>
              <a:t>выполнение</a:t>
            </a:r>
            <a:r>
              <a:rPr sz="1500" b="1" spc="25" dirty="0">
                <a:latin typeface="Arial"/>
                <a:cs typeface="Arial"/>
              </a:rPr>
              <a:t> </a:t>
            </a:r>
            <a:r>
              <a:rPr sz="1500" b="1" dirty="0">
                <a:latin typeface="Arial"/>
                <a:cs typeface="Arial"/>
              </a:rPr>
              <a:t>доходит</a:t>
            </a:r>
            <a:r>
              <a:rPr sz="1500" b="1" spc="25" dirty="0">
                <a:latin typeface="Arial"/>
                <a:cs typeface="Arial"/>
              </a:rPr>
              <a:t> </a:t>
            </a:r>
            <a:r>
              <a:rPr sz="1500" b="1" dirty="0">
                <a:latin typeface="Arial"/>
                <a:cs typeface="Arial"/>
              </a:rPr>
              <a:t>до</a:t>
            </a:r>
            <a:r>
              <a:rPr sz="1500" b="1" spc="30" dirty="0">
                <a:latin typeface="Arial"/>
                <a:cs typeface="Arial"/>
              </a:rPr>
              <a:t> </a:t>
            </a:r>
            <a:r>
              <a:rPr sz="1500" b="1" dirty="0">
                <a:latin typeface="Arial"/>
                <a:cs typeface="Arial"/>
              </a:rPr>
              <a:t>них,</a:t>
            </a:r>
            <a:r>
              <a:rPr sz="1500" b="1" spc="25" dirty="0">
                <a:latin typeface="Arial"/>
                <a:cs typeface="Arial"/>
              </a:rPr>
              <a:t> </a:t>
            </a:r>
            <a:r>
              <a:rPr sz="1500" b="1" dirty="0">
                <a:latin typeface="Arial"/>
                <a:cs typeface="Arial"/>
              </a:rPr>
              <a:t>а</a:t>
            </a:r>
            <a:r>
              <a:rPr sz="1500" b="1" spc="55" dirty="0">
                <a:latin typeface="Arial"/>
                <a:cs typeface="Arial"/>
              </a:rPr>
              <a:t> </a:t>
            </a:r>
            <a:r>
              <a:rPr sz="1500" b="1" spc="-10" dirty="0">
                <a:latin typeface="Arial"/>
                <a:cs typeface="Arial"/>
              </a:rPr>
              <a:t>раньше, </a:t>
            </a:r>
            <a:r>
              <a:rPr sz="1500" b="1" dirty="0">
                <a:latin typeface="Arial"/>
                <a:cs typeface="Arial"/>
              </a:rPr>
              <a:t>когда</a:t>
            </a:r>
            <a:r>
              <a:rPr sz="1500" b="1" spc="-5" dirty="0">
                <a:latin typeface="Arial"/>
                <a:cs typeface="Arial"/>
              </a:rPr>
              <a:t> </a:t>
            </a:r>
            <a:r>
              <a:rPr sz="1500" b="1" dirty="0">
                <a:latin typeface="Arial"/>
                <a:cs typeface="Arial"/>
              </a:rPr>
              <a:t>создаётся</a:t>
            </a:r>
            <a:r>
              <a:rPr sz="1500" b="1" spc="-5" dirty="0">
                <a:latin typeface="Arial"/>
                <a:cs typeface="Arial"/>
              </a:rPr>
              <a:t> </a:t>
            </a:r>
            <a:r>
              <a:rPr sz="1500" b="1" dirty="0">
                <a:latin typeface="Arial"/>
                <a:cs typeface="Arial"/>
              </a:rPr>
              <a:t>лексическое</a:t>
            </a:r>
            <a:r>
              <a:rPr sz="1500" b="1" spc="-5" dirty="0">
                <a:latin typeface="Arial"/>
                <a:cs typeface="Arial"/>
              </a:rPr>
              <a:t> </a:t>
            </a:r>
            <a:r>
              <a:rPr sz="1500" b="1" spc="-10" dirty="0">
                <a:latin typeface="Arial"/>
                <a:cs typeface="Arial"/>
              </a:rPr>
              <a:t>окружение.</a:t>
            </a:r>
            <a:endParaRPr sz="15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5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sz="1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500" dirty="0">
                <a:latin typeface="Microsoft Sans Serif"/>
                <a:cs typeface="Microsoft Sans Serif"/>
              </a:rPr>
              <a:t>Для</a:t>
            </a:r>
            <a:r>
              <a:rPr sz="1500" spc="-35" dirty="0">
                <a:latin typeface="Microsoft Sans Serif"/>
                <a:cs typeface="Microsoft Sans Serif"/>
              </a:rPr>
              <a:t> </a:t>
            </a:r>
            <a:r>
              <a:rPr sz="1500" dirty="0">
                <a:latin typeface="Microsoft Sans Serif"/>
                <a:cs typeface="Microsoft Sans Serif"/>
              </a:rPr>
              <a:t>верхнеуровневых</a:t>
            </a:r>
            <a:r>
              <a:rPr sz="1500" spc="-30" dirty="0">
                <a:latin typeface="Microsoft Sans Serif"/>
                <a:cs typeface="Microsoft Sans Serif"/>
              </a:rPr>
              <a:t> </a:t>
            </a:r>
            <a:r>
              <a:rPr sz="1500" dirty="0">
                <a:latin typeface="Microsoft Sans Serif"/>
                <a:cs typeface="Microsoft Sans Serif"/>
              </a:rPr>
              <a:t>функций</a:t>
            </a:r>
            <a:r>
              <a:rPr sz="1500" spc="-30" dirty="0">
                <a:latin typeface="Microsoft Sans Serif"/>
                <a:cs typeface="Microsoft Sans Serif"/>
              </a:rPr>
              <a:t> </a:t>
            </a:r>
            <a:r>
              <a:rPr sz="1500" dirty="0">
                <a:latin typeface="Microsoft Sans Serif"/>
                <a:cs typeface="Microsoft Sans Serif"/>
              </a:rPr>
              <a:t>это</a:t>
            </a:r>
            <a:r>
              <a:rPr sz="1500" spc="-30" dirty="0">
                <a:latin typeface="Microsoft Sans Serif"/>
                <a:cs typeface="Microsoft Sans Serif"/>
              </a:rPr>
              <a:t> </a:t>
            </a:r>
            <a:r>
              <a:rPr sz="1500" spc="-10" dirty="0">
                <a:latin typeface="Microsoft Sans Serif"/>
                <a:cs typeface="Microsoft Sans Serif"/>
              </a:rPr>
              <a:t>означает</a:t>
            </a:r>
            <a:r>
              <a:rPr sz="1500" spc="-30" dirty="0">
                <a:latin typeface="Microsoft Sans Serif"/>
                <a:cs typeface="Microsoft Sans Serif"/>
              </a:rPr>
              <a:t> </a:t>
            </a:r>
            <a:r>
              <a:rPr sz="1500" spc="-20" dirty="0">
                <a:latin typeface="Microsoft Sans Serif"/>
                <a:cs typeface="Microsoft Sans Serif"/>
              </a:rPr>
              <a:t>момент,</a:t>
            </a:r>
            <a:r>
              <a:rPr sz="1500" spc="-35" dirty="0">
                <a:latin typeface="Microsoft Sans Serif"/>
                <a:cs typeface="Microsoft Sans Serif"/>
              </a:rPr>
              <a:t> </a:t>
            </a:r>
            <a:r>
              <a:rPr sz="1500" spc="-10" dirty="0">
                <a:latin typeface="Microsoft Sans Serif"/>
                <a:cs typeface="Microsoft Sans Serif"/>
              </a:rPr>
              <a:t>когда</a:t>
            </a:r>
            <a:r>
              <a:rPr sz="1500" spc="-25" dirty="0">
                <a:latin typeface="Microsoft Sans Serif"/>
                <a:cs typeface="Microsoft Sans Serif"/>
              </a:rPr>
              <a:t> </a:t>
            </a:r>
            <a:r>
              <a:rPr sz="1500" dirty="0">
                <a:latin typeface="Microsoft Sans Serif"/>
                <a:cs typeface="Microsoft Sans Serif"/>
              </a:rPr>
              <a:t>скрипт</a:t>
            </a:r>
            <a:r>
              <a:rPr sz="1500" spc="-30" dirty="0">
                <a:latin typeface="Microsoft Sans Serif"/>
                <a:cs typeface="Microsoft Sans Serif"/>
              </a:rPr>
              <a:t> </a:t>
            </a:r>
            <a:r>
              <a:rPr sz="1500" dirty="0">
                <a:latin typeface="Microsoft Sans Serif"/>
                <a:cs typeface="Microsoft Sans Serif"/>
              </a:rPr>
              <a:t>начинает</a:t>
            </a:r>
            <a:r>
              <a:rPr sz="1500" spc="-30" dirty="0">
                <a:latin typeface="Microsoft Sans Serif"/>
                <a:cs typeface="Microsoft Sans Serif"/>
              </a:rPr>
              <a:t> </a:t>
            </a:r>
            <a:r>
              <a:rPr sz="1500" spc="-10" dirty="0">
                <a:latin typeface="Microsoft Sans Serif"/>
                <a:cs typeface="Microsoft Sans Serif"/>
              </a:rPr>
              <a:t>выполнение.</a:t>
            </a:r>
            <a:endParaRPr sz="1500">
              <a:latin typeface="Microsoft Sans Serif"/>
              <a:cs typeface="Microsoft Sans Serif"/>
            </a:endParaRPr>
          </a:p>
          <a:p>
            <a:pPr marL="12700" marR="140335">
              <a:lnSpc>
                <a:spcPts val="1739"/>
              </a:lnSpc>
              <a:spcBef>
                <a:spcPts val="1255"/>
              </a:spcBef>
            </a:pPr>
            <a:r>
              <a:rPr sz="1500" dirty="0">
                <a:latin typeface="Microsoft Sans Serif"/>
                <a:cs typeface="Microsoft Sans Serif"/>
              </a:rPr>
              <a:t>Вот</a:t>
            </a:r>
            <a:r>
              <a:rPr sz="1500" spc="5" dirty="0">
                <a:latin typeface="Microsoft Sans Serif"/>
                <a:cs typeface="Microsoft Sans Serif"/>
              </a:rPr>
              <a:t> </a:t>
            </a:r>
            <a:r>
              <a:rPr sz="1500" dirty="0">
                <a:latin typeface="Microsoft Sans Serif"/>
                <a:cs typeface="Microsoft Sans Serif"/>
              </a:rPr>
              <a:t>почему</a:t>
            </a:r>
            <a:r>
              <a:rPr sz="1500" spc="5" dirty="0">
                <a:latin typeface="Microsoft Sans Serif"/>
                <a:cs typeface="Microsoft Sans Serif"/>
              </a:rPr>
              <a:t> </a:t>
            </a:r>
            <a:r>
              <a:rPr sz="1500" dirty="0">
                <a:latin typeface="Microsoft Sans Serif"/>
                <a:cs typeface="Microsoft Sans Serif"/>
              </a:rPr>
              <a:t>мы можем вызвать функцию, объявленную</a:t>
            </a:r>
            <a:r>
              <a:rPr sz="1500" spc="10" dirty="0">
                <a:latin typeface="Microsoft Sans Serif"/>
                <a:cs typeface="Microsoft Sans Serif"/>
              </a:rPr>
              <a:t> </a:t>
            </a:r>
            <a:r>
              <a:rPr sz="1500" dirty="0">
                <a:latin typeface="Microsoft Sans Serif"/>
                <a:cs typeface="Microsoft Sans Serif"/>
              </a:rPr>
              <a:t>через Function</a:t>
            </a:r>
            <a:r>
              <a:rPr sz="1500" spc="5" dirty="0">
                <a:latin typeface="Microsoft Sans Serif"/>
                <a:cs typeface="Microsoft Sans Serif"/>
              </a:rPr>
              <a:t> </a:t>
            </a:r>
            <a:r>
              <a:rPr sz="1500" dirty="0">
                <a:latin typeface="Microsoft Sans Serif"/>
                <a:cs typeface="Microsoft Sans Serif"/>
              </a:rPr>
              <a:t>Declaration, до</a:t>
            </a:r>
            <a:r>
              <a:rPr sz="1500" spc="5" dirty="0">
                <a:latin typeface="Microsoft Sans Serif"/>
                <a:cs typeface="Microsoft Sans Serif"/>
              </a:rPr>
              <a:t> </a:t>
            </a:r>
            <a:r>
              <a:rPr sz="1500" spc="-10" dirty="0">
                <a:latin typeface="Microsoft Sans Serif"/>
                <a:cs typeface="Microsoft Sans Serif"/>
              </a:rPr>
              <a:t>того, как</a:t>
            </a:r>
            <a:r>
              <a:rPr sz="1500" spc="-30" dirty="0">
                <a:latin typeface="Microsoft Sans Serif"/>
                <a:cs typeface="Microsoft Sans Serif"/>
              </a:rPr>
              <a:t> </a:t>
            </a:r>
            <a:r>
              <a:rPr sz="1500" dirty="0">
                <a:latin typeface="Microsoft Sans Serif"/>
                <a:cs typeface="Microsoft Sans Serif"/>
              </a:rPr>
              <a:t>она</a:t>
            </a:r>
            <a:r>
              <a:rPr sz="1500" spc="-20" dirty="0">
                <a:latin typeface="Microsoft Sans Serif"/>
                <a:cs typeface="Microsoft Sans Serif"/>
              </a:rPr>
              <a:t> </a:t>
            </a:r>
            <a:r>
              <a:rPr sz="1500" spc="-10" dirty="0">
                <a:latin typeface="Microsoft Sans Serif"/>
                <a:cs typeface="Microsoft Sans Serif"/>
              </a:rPr>
              <a:t>определена.</a:t>
            </a:r>
            <a:endParaRPr sz="15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-25" dirty="0"/>
              <a:t>Лексическое</a:t>
            </a:r>
            <a:r>
              <a:rPr spc="-80" dirty="0"/>
              <a:t> </a:t>
            </a:r>
            <a:r>
              <a:rPr spc="-10" dirty="0"/>
              <a:t>окружение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84724" y="1175208"/>
            <a:ext cx="8140065" cy="6565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00"/>
              </a:spcBef>
            </a:pPr>
            <a:r>
              <a:rPr sz="1800" spc="-35" dirty="0">
                <a:latin typeface="Microsoft Sans Serif"/>
                <a:cs typeface="Microsoft Sans Serif"/>
              </a:rPr>
              <a:t>Функция</a:t>
            </a:r>
            <a:r>
              <a:rPr sz="1800" spc="-5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say</a:t>
            </a:r>
            <a:r>
              <a:rPr sz="1800" spc="-35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замыкает</a:t>
            </a:r>
            <a:r>
              <a:rPr sz="1800" spc="-3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на</a:t>
            </a:r>
            <a:r>
              <a:rPr sz="1800" spc="-3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глобальное</a:t>
            </a:r>
            <a:r>
              <a:rPr sz="1800" spc="-40" dirty="0">
                <a:latin typeface="Microsoft Sans Serif"/>
                <a:cs typeface="Microsoft Sans Serif"/>
              </a:rPr>
              <a:t> </a:t>
            </a:r>
            <a:r>
              <a:rPr sz="1800" spc="-20" dirty="0">
                <a:latin typeface="Microsoft Sans Serif"/>
                <a:cs typeface="Microsoft Sans Serif"/>
              </a:rPr>
              <a:t>лексическое</a:t>
            </a:r>
            <a:r>
              <a:rPr sz="1800" spc="-35" dirty="0">
                <a:latin typeface="Microsoft Sans Serif"/>
                <a:cs typeface="Microsoft Sans Serif"/>
              </a:rPr>
              <a:t> </a:t>
            </a:r>
            <a:r>
              <a:rPr sz="1800" spc="-20" dirty="0">
                <a:latin typeface="Microsoft Sans Serif"/>
                <a:cs typeface="Microsoft Sans Serif"/>
              </a:rPr>
              <a:t>окружение,</a:t>
            </a:r>
            <a:r>
              <a:rPr sz="1800" spc="-4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а</a:t>
            </a:r>
            <a:r>
              <a:rPr sz="1800" spc="-3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глобальное </a:t>
            </a:r>
            <a:r>
              <a:rPr sz="1800" spc="-20" dirty="0">
                <a:latin typeface="Microsoft Sans Serif"/>
                <a:cs typeface="Microsoft Sans Serif"/>
              </a:rPr>
              <a:t>лексическое</a:t>
            </a:r>
            <a:r>
              <a:rPr sz="1800" spc="-40" dirty="0">
                <a:latin typeface="Microsoft Sans Serif"/>
                <a:cs typeface="Microsoft Sans Serif"/>
              </a:rPr>
              <a:t> </a:t>
            </a:r>
            <a:r>
              <a:rPr sz="1800" spc="-20" dirty="0">
                <a:latin typeface="Microsoft Sans Serif"/>
                <a:cs typeface="Microsoft Sans Serif"/>
              </a:rPr>
              <a:t>окружение</a:t>
            </a:r>
            <a:r>
              <a:rPr sz="1800" spc="-35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замыкается</a:t>
            </a:r>
            <a:r>
              <a:rPr sz="1800" spc="-4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на</a:t>
            </a:r>
            <a:r>
              <a:rPr sz="1800" spc="-4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null.</a:t>
            </a:r>
            <a:endParaRPr sz="180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96453" y="2073309"/>
            <a:ext cx="7966857" cy="163290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-25" dirty="0"/>
              <a:t>Лексическое</a:t>
            </a:r>
            <a:r>
              <a:rPr spc="-80" dirty="0"/>
              <a:t> </a:t>
            </a:r>
            <a:r>
              <a:rPr spc="-10" dirty="0"/>
              <a:t>окружение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84724" y="1216356"/>
            <a:ext cx="52984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Microsoft Sans Serif"/>
                <a:cs typeface="Microsoft Sans Serif"/>
              </a:rPr>
              <a:t>Что</a:t>
            </a:r>
            <a:r>
              <a:rPr sz="1800" spc="-5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тогда</a:t>
            </a:r>
            <a:r>
              <a:rPr sz="1800" spc="-4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происходит</a:t>
            </a:r>
            <a:r>
              <a:rPr sz="1800" spc="-4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с</a:t>
            </a:r>
            <a:r>
              <a:rPr sz="1800" spc="-5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вложенными</a:t>
            </a:r>
            <a:r>
              <a:rPr sz="1800" spc="-5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функциями?</a:t>
            </a:r>
            <a:endParaRPr sz="180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911044" y="1678996"/>
            <a:ext cx="3321893" cy="3155818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-25" dirty="0"/>
              <a:t>Лексическое</a:t>
            </a:r>
            <a:r>
              <a:rPr spc="-80" dirty="0"/>
              <a:t> </a:t>
            </a:r>
            <a:r>
              <a:rPr spc="-10" dirty="0"/>
              <a:t>окружение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84724" y="1182751"/>
            <a:ext cx="8300720" cy="98234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716915">
              <a:lnSpc>
                <a:spcPct val="117300"/>
              </a:lnSpc>
              <a:spcBef>
                <a:spcPts val="90"/>
              </a:spcBef>
            </a:pPr>
            <a:r>
              <a:rPr sz="1500" b="1" dirty="0">
                <a:latin typeface="Arial"/>
                <a:cs typeface="Arial"/>
              </a:rPr>
              <a:t>Все</a:t>
            </a:r>
            <a:r>
              <a:rPr sz="1500" b="1" spc="35" dirty="0">
                <a:latin typeface="Arial"/>
                <a:cs typeface="Arial"/>
              </a:rPr>
              <a:t> </a:t>
            </a:r>
            <a:r>
              <a:rPr sz="1500" b="1" dirty="0">
                <a:latin typeface="Arial"/>
                <a:cs typeface="Arial"/>
              </a:rPr>
              <a:t>функции</a:t>
            </a:r>
            <a:r>
              <a:rPr sz="1500" b="1" spc="35" dirty="0">
                <a:latin typeface="Arial"/>
                <a:cs typeface="Arial"/>
              </a:rPr>
              <a:t> </a:t>
            </a:r>
            <a:r>
              <a:rPr sz="1500" b="1" dirty="0">
                <a:latin typeface="Arial"/>
                <a:cs typeface="Arial"/>
              </a:rPr>
              <a:t>«при</a:t>
            </a:r>
            <a:r>
              <a:rPr sz="1500" b="1" spc="35" dirty="0">
                <a:latin typeface="Arial"/>
                <a:cs typeface="Arial"/>
              </a:rPr>
              <a:t> </a:t>
            </a:r>
            <a:r>
              <a:rPr sz="1500" b="1" dirty="0">
                <a:latin typeface="Arial"/>
                <a:cs typeface="Arial"/>
              </a:rPr>
              <a:t>рождении»</a:t>
            </a:r>
            <a:r>
              <a:rPr sz="1500" b="1" spc="35" dirty="0">
                <a:latin typeface="Arial"/>
                <a:cs typeface="Arial"/>
              </a:rPr>
              <a:t> </a:t>
            </a:r>
            <a:r>
              <a:rPr sz="1500" b="1" dirty="0">
                <a:latin typeface="Arial"/>
                <a:cs typeface="Arial"/>
              </a:rPr>
              <a:t>получают</a:t>
            </a:r>
            <a:r>
              <a:rPr sz="1500" b="1" spc="40" dirty="0">
                <a:latin typeface="Arial"/>
                <a:cs typeface="Arial"/>
              </a:rPr>
              <a:t> </a:t>
            </a:r>
            <a:r>
              <a:rPr sz="1500" b="1" dirty="0">
                <a:latin typeface="Arial"/>
                <a:cs typeface="Arial"/>
              </a:rPr>
              <a:t>скрытое</a:t>
            </a:r>
            <a:r>
              <a:rPr sz="1500" b="1" spc="35" dirty="0">
                <a:latin typeface="Arial"/>
                <a:cs typeface="Arial"/>
              </a:rPr>
              <a:t> </a:t>
            </a:r>
            <a:r>
              <a:rPr sz="1500" b="1" dirty="0">
                <a:latin typeface="Arial"/>
                <a:cs typeface="Arial"/>
              </a:rPr>
              <a:t>свойство</a:t>
            </a:r>
            <a:r>
              <a:rPr sz="1500" b="1" spc="55" dirty="0">
                <a:latin typeface="Arial"/>
                <a:cs typeface="Arial"/>
              </a:rPr>
              <a:t> </a:t>
            </a:r>
            <a:r>
              <a:rPr sz="1500" b="1" spc="-10" dirty="0">
                <a:latin typeface="Courier New"/>
                <a:cs typeface="Courier New"/>
              </a:rPr>
              <a:t>[[Environment]]</a:t>
            </a:r>
            <a:r>
              <a:rPr sz="1500" b="1" spc="-10" dirty="0">
                <a:latin typeface="Arial"/>
                <a:cs typeface="Arial"/>
              </a:rPr>
              <a:t>, </a:t>
            </a:r>
            <a:r>
              <a:rPr sz="1500" b="1" dirty="0">
                <a:latin typeface="Arial"/>
                <a:cs typeface="Arial"/>
              </a:rPr>
              <a:t>которое</a:t>
            </a:r>
            <a:r>
              <a:rPr sz="1500" b="1" spc="20" dirty="0">
                <a:latin typeface="Arial"/>
                <a:cs typeface="Arial"/>
              </a:rPr>
              <a:t> </a:t>
            </a:r>
            <a:r>
              <a:rPr sz="1500" b="1" dirty="0">
                <a:latin typeface="Arial"/>
                <a:cs typeface="Arial"/>
              </a:rPr>
              <a:t>ссылается</a:t>
            </a:r>
            <a:r>
              <a:rPr sz="1500" b="1" spc="20" dirty="0">
                <a:latin typeface="Arial"/>
                <a:cs typeface="Arial"/>
              </a:rPr>
              <a:t> </a:t>
            </a:r>
            <a:r>
              <a:rPr sz="1500" b="1" dirty="0">
                <a:latin typeface="Arial"/>
                <a:cs typeface="Arial"/>
              </a:rPr>
              <a:t>на</a:t>
            </a:r>
            <a:r>
              <a:rPr sz="1500" b="1" spc="25" dirty="0">
                <a:latin typeface="Arial"/>
                <a:cs typeface="Arial"/>
              </a:rPr>
              <a:t> </a:t>
            </a:r>
            <a:r>
              <a:rPr sz="1500" b="1" dirty="0">
                <a:latin typeface="Arial"/>
                <a:cs typeface="Arial"/>
              </a:rPr>
              <a:t>лексическое</a:t>
            </a:r>
            <a:r>
              <a:rPr sz="1500" b="1" spc="20" dirty="0">
                <a:latin typeface="Arial"/>
                <a:cs typeface="Arial"/>
              </a:rPr>
              <a:t> </a:t>
            </a:r>
            <a:r>
              <a:rPr sz="1500" b="1" dirty="0">
                <a:latin typeface="Arial"/>
                <a:cs typeface="Arial"/>
              </a:rPr>
              <a:t>окружение</a:t>
            </a:r>
            <a:r>
              <a:rPr sz="1500" b="1" spc="25" dirty="0">
                <a:latin typeface="Arial"/>
                <a:cs typeface="Arial"/>
              </a:rPr>
              <a:t> </a:t>
            </a:r>
            <a:r>
              <a:rPr sz="1500" b="1" dirty="0">
                <a:latin typeface="Arial"/>
                <a:cs typeface="Arial"/>
              </a:rPr>
              <a:t>места,</a:t>
            </a:r>
            <a:r>
              <a:rPr sz="1500" b="1" spc="20" dirty="0">
                <a:latin typeface="Arial"/>
                <a:cs typeface="Arial"/>
              </a:rPr>
              <a:t> </a:t>
            </a:r>
            <a:r>
              <a:rPr sz="1500" b="1" dirty="0">
                <a:latin typeface="Arial"/>
                <a:cs typeface="Arial"/>
              </a:rPr>
              <a:t>где</a:t>
            </a:r>
            <a:r>
              <a:rPr sz="1500" b="1" spc="25" dirty="0">
                <a:latin typeface="Arial"/>
                <a:cs typeface="Arial"/>
              </a:rPr>
              <a:t> </a:t>
            </a:r>
            <a:r>
              <a:rPr sz="1500" b="1" dirty="0">
                <a:latin typeface="Arial"/>
                <a:cs typeface="Arial"/>
              </a:rPr>
              <a:t>они</a:t>
            </a:r>
            <a:r>
              <a:rPr sz="1500" b="1" spc="20" dirty="0">
                <a:latin typeface="Arial"/>
                <a:cs typeface="Arial"/>
              </a:rPr>
              <a:t> </a:t>
            </a:r>
            <a:r>
              <a:rPr sz="1500" b="1" dirty="0">
                <a:latin typeface="Arial"/>
                <a:cs typeface="Arial"/>
              </a:rPr>
              <a:t>были</a:t>
            </a:r>
            <a:r>
              <a:rPr sz="1500" b="1" spc="25" dirty="0">
                <a:latin typeface="Arial"/>
                <a:cs typeface="Arial"/>
              </a:rPr>
              <a:t> </a:t>
            </a:r>
            <a:r>
              <a:rPr sz="1500" b="1" spc="-10" dirty="0">
                <a:latin typeface="Arial"/>
                <a:cs typeface="Arial"/>
              </a:rPr>
              <a:t>созданы.</a:t>
            </a:r>
            <a:endParaRPr sz="1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15"/>
              </a:spcBef>
            </a:pPr>
            <a:r>
              <a:rPr sz="1500" dirty="0">
                <a:latin typeface="Microsoft Sans Serif"/>
                <a:cs typeface="Microsoft Sans Serif"/>
              </a:rPr>
              <a:t>Мы ещё</a:t>
            </a:r>
            <a:r>
              <a:rPr sz="1500" spc="10" dirty="0">
                <a:latin typeface="Microsoft Sans Serif"/>
                <a:cs typeface="Microsoft Sans Serif"/>
              </a:rPr>
              <a:t> </a:t>
            </a:r>
            <a:r>
              <a:rPr sz="1500" dirty="0">
                <a:latin typeface="Microsoft Sans Serif"/>
                <a:cs typeface="Microsoft Sans Serif"/>
              </a:rPr>
              <a:t>не</a:t>
            </a:r>
            <a:r>
              <a:rPr sz="1500" spc="10" dirty="0">
                <a:latin typeface="Microsoft Sans Serif"/>
                <a:cs typeface="Microsoft Sans Serif"/>
              </a:rPr>
              <a:t> </a:t>
            </a:r>
            <a:r>
              <a:rPr sz="1500" dirty="0">
                <a:latin typeface="Microsoft Sans Serif"/>
                <a:cs typeface="Microsoft Sans Serif"/>
              </a:rPr>
              <a:t>говорили</a:t>
            </a:r>
            <a:r>
              <a:rPr sz="1500" spc="5" dirty="0">
                <a:latin typeface="Microsoft Sans Serif"/>
                <a:cs typeface="Microsoft Sans Serif"/>
              </a:rPr>
              <a:t> </a:t>
            </a:r>
            <a:r>
              <a:rPr sz="1500" dirty="0">
                <a:latin typeface="Microsoft Sans Serif"/>
                <a:cs typeface="Microsoft Sans Serif"/>
              </a:rPr>
              <a:t>об</a:t>
            </a:r>
            <a:r>
              <a:rPr sz="1500" spc="5" dirty="0">
                <a:latin typeface="Microsoft Sans Serif"/>
                <a:cs typeface="Microsoft Sans Serif"/>
              </a:rPr>
              <a:t> </a:t>
            </a:r>
            <a:r>
              <a:rPr sz="1500" dirty="0">
                <a:latin typeface="Microsoft Sans Serif"/>
                <a:cs typeface="Microsoft Sans Serif"/>
              </a:rPr>
              <a:t>этом,</a:t>
            </a:r>
            <a:r>
              <a:rPr sz="1500" spc="5" dirty="0">
                <a:latin typeface="Microsoft Sans Serif"/>
                <a:cs typeface="Microsoft Sans Serif"/>
              </a:rPr>
              <a:t> </a:t>
            </a:r>
            <a:r>
              <a:rPr sz="1500" dirty="0">
                <a:latin typeface="Microsoft Sans Serif"/>
                <a:cs typeface="Microsoft Sans Serif"/>
              </a:rPr>
              <a:t>это</a:t>
            </a:r>
            <a:r>
              <a:rPr sz="1500" spc="10" dirty="0">
                <a:latin typeface="Microsoft Sans Serif"/>
                <a:cs typeface="Microsoft Sans Serif"/>
              </a:rPr>
              <a:t> </a:t>
            </a:r>
            <a:r>
              <a:rPr sz="1500" dirty="0">
                <a:latin typeface="Microsoft Sans Serif"/>
                <a:cs typeface="Microsoft Sans Serif"/>
              </a:rPr>
              <a:t>то, </a:t>
            </a:r>
            <a:r>
              <a:rPr sz="1500" spc="-20" dirty="0">
                <a:latin typeface="Microsoft Sans Serif"/>
                <a:cs typeface="Microsoft Sans Serif"/>
              </a:rPr>
              <a:t>каким</a:t>
            </a:r>
            <a:r>
              <a:rPr sz="1500" spc="5" dirty="0">
                <a:latin typeface="Microsoft Sans Serif"/>
                <a:cs typeface="Microsoft Sans Serif"/>
              </a:rPr>
              <a:t> </a:t>
            </a:r>
            <a:r>
              <a:rPr sz="1500" dirty="0">
                <a:latin typeface="Microsoft Sans Serif"/>
                <a:cs typeface="Microsoft Sans Serif"/>
              </a:rPr>
              <a:t>образом</a:t>
            </a:r>
            <a:r>
              <a:rPr sz="1500" spc="5" dirty="0">
                <a:latin typeface="Microsoft Sans Serif"/>
                <a:cs typeface="Microsoft Sans Serif"/>
              </a:rPr>
              <a:t> </a:t>
            </a:r>
            <a:r>
              <a:rPr sz="1500" dirty="0">
                <a:latin typeface="Microsoft Sans Serif"/>
                <a:cs typeface="Microsoft Sans Serif"/>
              </a:rPr>
              <a:t>функции</a:t>
            </a:r>
            <a:r>
              <a:rPr sz="1500" spc="5" dirty="0">
                <a:latin typeface="Microsoft Sans Serif"/>
                <a:cs typeface="Microsoft Sans Serif"/>
              </a:rPr>
              <a:t> </a:t>
            </a:r>
            <a:r>
              <a:rPr sz="1500" spc="-20" dirty="0">
                <a:latin typeface="Microsoft Sans Serif"/>
                <a:cs typeface="Microsoft Sans Serif"/>
              </a:rPr>
              <a:t>знают,</a:t>
            </a:r>
            <a:r>
              <a:rPr sz="1500" spc="5" dirty="0">
                <a:latin typeface="Microsoft Sans Serif"/>
                <a:cs typeface="Microsoft Sans Serif"/>
              </a:rPr>
              <a:t> </a:t>
            </a:r>
            <a:r>
              <a:rPr sz="1500" dirty="0">
                <a:latin typeface="Microsoft Sans Serif"/>
                <a:cs typeface="Microsoft Sans Serif"/>
              </a:rPr>
              <a:t>где</a:t>
            </a:r>
            <a:r>
              <a:rPr sz="1500" spc="10" dirty="0">
                <a:latin typeface="Microsoft Sans Serif"/>
                <a:cs typeface="Microsoft Sans Serif"/>
              </a:rPr>
              <a:t> </a:t>
            </a:r>
            <a:r>
              <a:rPr sz="1500" dirty="0">
                <a:latin typeface="Microsoft Sans Serif"/>
                <a:cs typeface="Microsoft Sans Serif"/>
              </a:rPr>
              <a:t>они</a:t>
            </a:r>
            <a:r>
              <a:rPr sz="1500" spc="5" dirty="0">
                <a:latin typeface="Microsoft Sans Serif"/>
                <a:cs typeface="Microsoft Sans Serif"/>
              </a:rPr>
              <a:t> </a:t>
            </a:r>
            <a:r>
              <a:rPr sz="1500" dirty="0">
                <a:latin typeface="Microsoft Sans Serif"/>
                <a:cs typeface="Microsoft Sans Serif"/>
              </a:rPr>
              <a:t>были</a:t>
            </a:r>
            <a:r>
              <a:rPr sz="1500" spc="5" dirty="0">
                <a:latin typeface="Microsoft Sans Serif"/>
                <a:cs typeface="Microsoft Sans Serif"/>
              </a:rPr>
              <a:t> </a:t>
            </a:r>
            <a:r>
              <a:rPr sz="1500" spc="-10" dirty="0">
                <a:latin typeface="Microsoft Sans Serif"/>
                <a:cs typeface="Microsoft Sans Serif"/>
              </a:rPr>
              <a:t>созданы.</a:t>
            </a:r>
            <a:endParaRPr sz="150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16999" y="2405170"/>
            <a:ext cx="7614629" cy="2167746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-25" dirty="0"/>
              <a:t>Лексическое</a:t>
            </a:r>
            <a:r>
              <a:rPr spc="-80" dirty="0"/>
              <a:t> </a:t>
            </a:r>
            <a:r>
              <a:rPr spc="-10" dirty="0"/>
              <a:t>окружение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84724" y="1216356"/>
            <a:ext cx="412940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latin typeface="Microsoft Sans Serif"/>
                <a:cs typeface="Microsoft Sans Serif"/>
              </a:rPr>
              <a:t>Где</a:t>
            </a:r>
            <a:r>
              <a:rPr sz="1800" spc="-3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еще</a:t>
            </a:r>
            <a:r>
              <a:rPr sz="1800" spc="-3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есть</a:t>
            </a:r>
            <a:r>
              <a:rPr sz="1800" spc="-40" dirty="0">
                <a:latin typeface="Microsoft Sans Serif"/>
                <a:cs typeface="Microsoft Sans Serif"/>
              </a:rPr>
              <a:t> </a:t>
            </a:r>
            <a:r>
              <a:rPr sz="1800" spc="-20" dirty="0">
                <a:latin typeface="Microsoft Sans Serif"/>
                <a:cs typeface="Microsoft Sans Serif"/>
              </a:rPr>
              <a:t>лексическое</a:t>
            </a:r>
            <a:r>
              <a:rPr sz="1800" spc="-3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окружение?</a:t>
            </a:r>
            <a:endParaRPr sz="18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-25" dirty="0"/>
              <a:t>Лексическое</a:t>
            </a:r>
            <a:r>
              <a:rPr spc="-80" dirty="0"/>
              <a:t> </a:t>
            </a:r>
            <a:r>
              <a:rPr spc="-10" dirty="0"/>
              <a:t>окружение</a:t>
            </a:r>
          </a:p>
        </p:txBody>
      </p:sp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97133" y="1597804"/>
            <a:ext cx="8030763" cy="198205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34849" y="2100588"/>
            <a:ext cx="7271384" cy="1097280"/>
          </a:xfrm>
          <a:prstGeom prst="rect">
            <a:avLst/>
          </a:prstGeom>
        </p:spPr>
        <p:txBody>
          <a:bodyPr vert="horz" wrap="square" lIns="0" tIns="1784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405"/>
              </a:spcBef>
            </a:pPr>
            <a:r>
              <a:rPr sz="3600" spc="-10" dirty="0">
                <a:latin typeface="Microsoft Sans Serif"/>
                <a:cs typeface="Microsoft Sans Serif"/>
              </a:rPr>
              <a:t>Продвинутая</a:t>
            </a:r>
            <a:r>
              <a:rPr sz="3600" spc="-85" dirty="0">
                <a:latin typeface="Microsoft Sans Serif"/>
                <a:cs typeface="Microsoft Sans Serif"/>
              </a:rPr>
              <a:t> </a:t>
            </a:r>
            <a:r>
              <a:rPr sz="3600" dirty="0">
                <a:latin typeface="Microsoft Sans Serif"/>
                <a:cs typeface="Microsoft Sans Serif"/>
              </a:rPr>
              <a:t>работа</a:t>
            </a:r>
            <a:r>
              <a:rPr sz="3600" spc="-80" dirty="0">
                <a:latin typeface="Microsoft Sans Serif"/>
                <a:cs typeface="Microsoft Sans Serif"/>
              </a:rPr>
              <a:t> </a:t>
            </a:r>
            <a:r>
              <a:rPr sz="3600" dirty="0">
                <a:latin typeface="Microsoft Sans Serif"/>
                <a:cs typeface="Microsoft Sans Serif"/>
              </a:rPr>
              <a:t>с</a:t>
            </a:r>
            <a:r>
              <a:rPr sz="3600" spc="-80" dirty="0">
                <a:latin typeface="Microsoft Sans Serif"/>
                <a:cs typeface="Microsoft Sans Serif"/>
              </a:rPr>
              <a:t> </a:t>
            </a:r>
            <a:r>
              <a:rPr sz="3600" spc="-10" dirty="0">
                <a:latin typeface="Microsoft Sans Serif"/>
                <a:cs typeface="Microsoft Sans Serif"/>
              </a:rPr>
              <a:t>функциями</a:t>
            </a:r>
            <a:endParaRPr sz="3600">
              <a:latin typeface="Microsoft Sans Serif"/>
              <a:cs typeface="Microsoft Sans Serif"/>
            </a:endParaRPr>
          </a:p>
          <a:p>
            <a:pPr marL="2540" algn="ctr">
              <a:lnSpc>
                <a:spcPct val="100000"/>
              </a:lnSpc>
              <a:spcBef>
                <a:spcPts val="650"/>
              </a:spcBef>
            </a:pPr>
            <a:r>
              <a:rPr sz="1800" spc="-10" dirty="0">
                <a:solidFill>
                  <a:srgbClr val="595959"/>
                </a:solidFill>
                <a:latin typeface="Microsoft Sans Serif"/>
                <a:cs typeface="Microsoft Sans Serif"/>
              </a:rPr>
              <a:t>Подробнее</a:t>
            </a:r>
            <a:r>
              <a:rPr sz="1800" spc="15" dirty="0">
                <a:solidFill>
                  <a:srgbClr val="59595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/>
                <a:cs typeface="Microsoft Sans Serif"/>
              </a:rPr>
              <a:t>тут</a:t>
            </a:r>
            <a:r>
              <a:rPr sz="1800" spc="20" dirty="0">
                <a:solidFill>
                  <a:srgbClr val="59595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595959"/>
                </a:solidFill>
                <a:latin typeface="Microsoft Sans Serif"/>
                <a:cs typeface="Microsoft Sans Serif"/>
              </a:rPr>
              <a:t>https://learn.javascript.ru/advanced-functions</a:t>
            </a:r>
            <a:endParaRPr sz="18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-25" dirty="0"/>
              <a:t>Лексическое</a:t>
            </a:r>
            <a:r>
              <a:rPr spc="-80" dirty="0"/>
              <a:t> </a:t>
            </a:r>
            <a:r>
              <a:rPr spc="-10" dirty="0"/>
              <a:t>окружение</a:t>
            </a:r>
          </a:p>
        </p:txBody>
      </p:sp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1699" y="1506671"/>
            <a:ext cx="8520582" cy="213014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-25" dirty="0"/>
              <a:t>Лексическое</a:t>
            </a:r>
            <a:r>
              <a:rPr spc="-80" dirty="0"/>
              <a:t> </a:t>
            </a:r>
            <a:r>
              <a:rPr spc="-10" dirty="0"/>
              <a:t>окружение</a:t>
            </a:r>
          </a:p>
        </p:txBody>
      </p:sp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1699" y="1503284"/>
            <a:ext cx="8520582" cy="2136908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-25" dirty="0"/>
              <a:t>Лексическое</a:t>
            </a:r>
            <a:r>
              <a:rPr spc="-80" dirty="0"/>
              <a:t> </a:t>
            </a:r>
            <a:r>
              <a:rPr spc="-10" dirty="0"/>
              <a:t>окружение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84724" y="1216356"/>
            <a:ext cx="26339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Microsoft Sans Serif"/>
                <a:cs typeface="Microsoft Sans Serif"/>
              </a:rPr>
              <a:t>Но</a:t>
            </a:r>
            <a:r>
              <a:rPr sz="1800" spc="-2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так</a:t>
            </a:r>
            <a:r>
              <a:rPr sz="1800" spc="-2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было</a:t>
            </a:r>
            <a:r>
              <a:rPr sz="1800" spc="-1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не</a:t>
            </a:r>
            <a:r>
              <a:rPr sz="1800" spc="-15" dirty="0">
                <a:latin typeface="Microsoft Sans Serif"/>
                <a:cs typeface="Microsoft Sans Serif"/>
              </a:rPr>
              <a:t> </a:t>
            </a:r>
            <a:r>
              <a:rPr sz="1800" spc="70" dirty="0">
                <a:latin typeface="Microsoft Sans Serif"/>
                <a:cs typeface="Microsoft Sans Serif"/>
              </a:rPr>
              <a:t>всегда…</a:t>
            </a:r>
            <a:endParaRPr sz="180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00421" y="1764471"/>
            <a:ext cx="6143137" cy="2579519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-25" dirty="0"/>
              <a:t>Лексическое</a:t>
            </a:r>
            <a:r>
              <a:rPr spc="-80" dirty="0"/>
              <a:t> </a:t>
            </a:r>
            <a:r>
              <a:rPr spc="-10" dirty="0"/>
              <a:t>окружение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84724" y="1175208"/>
            <a:ext cx="8130540" cy="6565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00"/>
              </a:spcBef>
            </a:pPr>
            <a:r>
              <a:rPr sz="1800" b="1" spc="-10" dirty="0">
                <a:latin typeface="Arial"/>
                <a:cs typeface="Arial"/>
              </a:rPr>
              <a:t>Immediately-</a:t>
            </a:r>
            <a:r>
              <a:rPr sz="1800" b="1" dirty="0">
                <a:latin typeface="Arial"/>
                <a:cs typeface="Arial"/>
              </a:rPr>
              <a:t>Invoked</a:t>
            </a:r>
            <a:r>
              <a:rPr sz="1800" b="1" spc="-6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Function</a:t>
            </a:r>
            <a:r>
              <a:rPr sz="1800" b="1" spc="-5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Expressions</a:t>
            </a:r>
            <a:r>
              <a:rPr sz="1800" b="1" spc="-5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-</a:t>
            </a:r>
            <a:r>
              <a:rPr sz="1800" b="1" spc="-15" dirty="0">
                <a:latin typeface="Arial"/>
                <a:cs typeface="Arial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функция,</a:t>
            </a:r>
            <a:r>
              <a:rPr sz="1800" spc="-3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которая</a:t>
            </a:r>
            <a:r>
              <a:rPr sz="1800" spc="-3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вызывается сразу</a:t>
            </a:r>
            <a:r>
              <a:rPr sz="1800" spc="-2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после</a:t>
            </a:r>
            <a:r>
              <a:rPr sz="1800" spc="-2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ее</a:t>
            </a:r>
            <a:r>
              <a:rPr sz="1800" spc="-2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объявления.</a:t>
            </a:r>
            <a:endParaRPr sz="180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649294" y="2088020"/>
            <a:ext cx="3845392" cy="2579519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-25" dirty="0"/>
              <a:t>Лексическое</a:t>
            </a:r>
            <a:r>
              <a:rPr spc="-80" dirty="0"/>
              <a:t> </a:t>
            </a:r>
            <a:r>
              <a:rPr spc="-10" dirty="0"/>
              <a:t>окружение</a:t>
            </a:r>
          </a:p>
        </p:txBody>
      </p:sp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573744" y="1170122"/>
            <a:ext cx="3996516" cy="2538969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/>
              <a:t>Объявление</a:t>
            </a:r>
            <a:r>
              <a:rPr spc="-10" dirty="0"/>
              <a:t> </a:t>
            </a:r>
            <a:r>
              <a:rPr dirty="0"/>
              <a:t>переменных</a:t>
            </a:r>
            <a:r>
              <a:rPr spc="-10" dirty="0"/>
              <a:t> </a:t>
            </a:r>
            <a:r>
              <a:rPr dirty="0"/>
              <a:t>для</a:t>
            </a:r>
            <a:r>
              <a:rPr spc="-10" dirty="0"/>
              <a:t> дедушек </a:t>
            </a:r>
            <a:r>
              <a:rPr dirty="0"/>
              <a:t>и</a:t>
            </a:r>
            <a:r>
              <a:rPr spc="-10" dirty="0"/>
              <a:t> дураков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84724" y="1295556"/>
            <a:ext cx="8250555" cy="26498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Microsoft Sans Serif"/>
                <a:cs typeface="Microsoft Sans Serif"/>
              </a:rPr>
              <a:t>А</a:t>
            </a:r>
            <a:r>
              <a:rPr sz="1800" spc="-3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почему</a:t>
            </a:r>
            <a:r>
              <a:rPr sz="1800" spc="-2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так</a:t>
            </a:r>
            <a:r>
              <a:rPr sz="1800" spc="-30" dirty="0">
                <a:latin typeface="Microsoft Sans Serif"/>
                <a:cs typeface="Microsoft Sans Serif"/>
              </a:rPr>
              <a:t> </a:t>
            </a:r>
            <a:r>
              <a:rPr sz="1800" spc="-20" dirty="0">
                <a:latin typeface="Microsoft Sans Serif"/>
                <a:cs typeface="Microsoft Sans Serif"/>
              </a:rPr>
              <a:t>происходит-</a:t>
            </a:r>
            <a:r>
              <a:rPr sz="1800" dirty="0">
                <a:latin typeface="Microsoft Sans Serif"/>
                <a:cs typeface="Microsoft Sans Serif"/>
              </a:rPr>
              <a:t>то?</a:t>
            </a:r>
            <a:r>
              <a:rPr sz="1800" spc="-3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Потому</a:t>
            </a:r>
            <a:r>
              <a:rPr sz="1800" spc="-2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что</a:t>
            </a:r>
            <a:r>
              <a:rPr sz="1800" spc="-3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старый</a:t>
            </a:r>
            <a:r>
              <a:rPr sz="1800" spc="-3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стандарт</a:t>
            </a:r>
            <a:r>
              <a:rPr sz="1800" spc="-2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и</a:t>
            </a:r>
            <a:r>
              <a:rPr sz="1800" spc="-35" dirty="0">
                <a:latin typeface="Microsoft Sans Serif"/>
                <a:cs typeface="Microsoft Sans Serif"/>
              </a:rPr>
              <a:t> потому-</a:t>
            </a:r>
            <a:r>
              <a:rPr sz="1800" dirty="0">
                <a:latin typeface="Microsoft Sans Serif"/>
                <a:cs typeface="Microsoft Sans Serif"/>
              </a:rPr>
              <a:t>что</a:t>
            </a:r>
            <a:r>
              <a:rPr sz="1800" spc="-5" dirty="0">
                <a:latin typeface="Microsoft Sans Serif"/>
                <a:cs typeface="Microsoft Sans Serif"/>
              </a:rPr>
              <a:t> </a:t>
            </a:r>
            <a:r>
              <a:rPr sz="1800" spc="-20" dirty="0">
                <a:latin typeface="Courier New"/>
                <a:cs typeface="Courier New"/>
              </a:rPr>
              <a:t>var</a:t>
            </a:r>
            <a:r>
              <a:rPr sz="1800" spc="-20" dirty="0">
                <a:latin typeface="Microsoft Sans Serif"/>
                <a:cs typeface="Microsoft Sans Serif"/>
              </a:rPr>
              <a:t>!</a:t>
            </a:r>
            <a:endParaRPr sz="18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1520"/>
              </a:spcBef>
            </a:pPr>
            <a:r>
              <a:rPr sz="1800" spc="-10" dirty="0">
                <a:latin typeface="Microsoft Sans Serif"/>
                <a:cs typeface="Microsoft Sans Serif"/>
              </a:rPr>
              <a:t>Существует</a:t>
            </a:r>
            <a:r>
              <a:rPr sz="1800" spc="-4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2</a:t>
            </a:r>
            <a:r>
              <a:rPr sz="1800" spc="-1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основных</a:t>
            </a:r>
            <a:r>
              <a:rPr sz="1800" spc="-10" dirty="0">
                <a:latin typeface="Microsoft Sans Serif"/>
                <a:cs typeface="Microsoft Sans Serif"/>
              </a:rPr>
              <a:t> отличия</a:t>
            </a:r>
            <a:r>
              <a:rPr sz="1800" spc="-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Courier New"/>
                <a:cs typeface="Courier New"/>
              </a:rPr>
              <a:t>var</a:t>
            </a:r>
            <a:r>
              <a:rPr sz="1800" spc="-585" dirty="0">
                <a:latin typeface="Courier New"/>
                <a:cs typeface="Courier New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от</a:t>
            </a:r>
            <a:r>
              <a:rPr sz="1800" spc="-1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Courier New"/>
                <a:cs typeface="Courier New"/>
              </a:rPr>
              <a:t>let/const</a:t>
            </a:r>
            <a:r>
              <a:rPr sz="1800" spc="-10" dirty="0">
                <a:latin typeface="Microsoft Sans Serif"/>
                <a:cs typeface="Microsoft Sans Serif"/>
              </a:rPr>
              <a:t>:</a:t>
            </a:r>
            <a:endParaRPr sz="1800">
              <a:latin typeface="Microsoft Sans Serif"/>
              <a:cs typeface="Microsoft Sans Serif"/>
            </a:endParaRPr>
          </a:p>
          <a:p>
            <a:pPr marL="469265" marR="5080" indent="-367030">
              <a:lnSpc>
                <a:spcPct val="114999"/>
              </a:lnSpc>
              <a:spcBef>
                <a:spcPts val="1200"/>
              </a:spcBef>
              <a:buChar char="●"/>
              <a:tabLst>
                <a:tab pos="469265" algn="l"/>
              </a:tabLst>
            </a:pPr>
            <a:r>
              <a:rPr sz="1800" spc="-10" dirty="0">
                <a:latin typeface="Microsoft Sans Serif"/>
                <a:cs typeface="Microsoft Sans Serif"/>
              </a:rPr>
              <a:t>Переменные</a:t>
            </a:r>
            <a:r>
              <a:rPr sz="1800" spc="-4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var</a:t>
            </a:r>
            <a:r>
              <a:rPr sz="1800" spc="-4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не</a:t>
            </a:r>
            <a:r>
              <a:rPr sz="1800" spc="-4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имеют</a:t>
            </a:r>
            <a:r>
              <a:rPr sz="1800" spc="-4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блочной</a:t>
            </a:r>
            <a:r>
              <a:rPr sz="1800" spc="-4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области</a:t>
            </a:r>
            <a:r>
              <a:rPr sz="1800" spc="-4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видимости,</a:t>
            </a:r>
            <a:r>
              <a:rPr sz="1800" spc="-4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они</a:t>
            </a:r>
            <a:r>
              <a:rPr sz="1800" spc="-4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ограничены, </a:t>
            </a:r>
            <a:r>
              <a:rPr sz="1800" spc="-40" dirty="0">
                <a:latin typeface="Microsoft Sans Serif"/>
                <a:cs typeface="Microsoft Sans Serif"/>
              </a:rPr>
              <a:t>как</a:t>
            </a:r>
            <a:r>
              <a:rPr sz="1800" spc="-80" dirty="0">
                <a:latin typeface="Microsoft Sans Serif"/>
                <a:cs typeface="Microsoft Sans Serif"/>
              </a:rPr>
              <a:t> </a:t>
            </a:r>
            <a:r>
              <a:rPr sz="1800" spc="-20" dirty="0">
                <a:latin typeface="Microsoft Sans Serif"/>
                <a:cs typeface="Microsoft Sans Serif"/>
              </a:rPr>
              <a:t>минимум,</a:t>
            </a:r>
            <a:r>
              <a:rPr sz="1800" spc="-9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телом</a:t>
            </a:r>
            <a:r>
              <a:rPr sz="1800" spc="-8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функции.</a:t>
            </a:r>
            <a:endParaRPr sz="1800">
              <a:latin typeface="Microsoft Sans Serif"/>
              <a:cs typeface="Microsoft Sans Serif"/>
            </a:endParaRPr>
          </a:p>
          <a:p>
            <a:pPr marL="469265" marR="213360" indent="-367030">
              <a:lnSpc>
                <a:spcPct val="114999"/>
              </a:lnSpc>
              <a:buChar char="●"/>
              <a:tabLst>
                <a:tab pos="469265" algn="l"/>
              </a:tabLst>
            </a:pPr>
            <a:r>
              <a:rPr sz="1800" spc="-10" dirty="0">
                <a:latin typeface="Microsoft Sans Serif"/>
                <a:cs typeface="Microsoft Sans Serif"/>
              </a:rPr>
              <a:t>Объявления</a:t>
            </a:r>
            <a:r>
              <a:rPr sz="1800" spc="-4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(инициализация)</a:t>
            </a:r>
            <a:r>
              <a:rPr sz="1800" spc="-1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переменных </a:t>
            </a:r>
            <a:r>
              <a:rPr sz="1800" spc="-10" dirty="0">
                <a:latin typeface="Courier New"/>
                <a:cs typeface="Courier New"/>
              </a:rPr>
              <a:t>var</a:t>
            </a:r>
            <a:r>
              <a:rPr sz="1800" spc="-585" dirty="0">
                <a:latin typeface="Courier New"/>
                <a:cs typeface="Courier New"/>
              </a:rPr>
              <a:t> </a:t>
            </a:r>
            <a:r>
              <a:rPr sz="1800" spc="-20" dirty="0">
                <a:latin typeface="Microsoft Sans Serif"/>
                <a:cs typeface="Microsoft Sans Serif"/>
              </a:rPr>
              <a:t>производится</a:t>
            </a:r>
            <a:r>
              <a:rPr sz="1800" spc="-1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в</a:t>
            </a:r>
            <a:r>
              <a:rPr sz="1800" spc="-10" dirty="0">
                <a:latin typeface="Microsoft Sans Serif"/>
                <a:cs typeface="Microsoft Sans Serif"/>
              </a:rPr>
              <a:t> начале </a:t>
            </a:r>
            <a:r>
              <a:rPr sz="1800" dirty="0">
                <a:latin typeface="Microsoft Sans Serif"/>
                <a:cs typeface="Microsoft Sans Serif"/>
              </a:rPr>
              <a:t>исполнения</a:t>
            </a:r>
            <a:r>
              <a:rPr sz="1800" spc="-60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функции</a:t>
            </a:r>
            <a:r>
              <a:rPr sz="1800" spc="-6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(или</a:t>
            </a:r>
            <a:r>
              <a:rPr sz="1800" spc="-5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скрипта</a:t>
            </a:r>
            <a:r>
              <a:rPr sz="1800" spc="-5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для</a:t>
            </a:r>
            <a:r>
              <a:rPr sz="1800" spc="-5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глобальных</a:t>
            </a:r>
            <a:r>
              <a:rPr sz="1800" spc="-5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переменных).</a:t>
            </a:r>
            <a:endParaRPr sz="18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1525"/>
              </a:spcBef>
            </a:pPr>
            <a:r>
              <a:rPr sz="1800" dirty="0">
                <a:latin typeface="Microsoft Sans Serif"/>
                <a:cs typeface="Microsoft Sans Serif"/>
              </a:rPr>
              <a:t>С</a:t>
            </a:r>
            <a:r>
              <a:rPr sz="1800" spc="-4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первым</a:t>
            </a:r>
            <a:r>
              <a:rPr sz="1800" spc="-45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пунктом</a:t>
            </a:r>
            <a:r>
              <a:rPr sz="1800" spc="-4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понятно</a:t>
            </a:r>
            <a:r>
              <a:rPr sz="1800" spc="-4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(прошлый</a:t>
            </a:r>
            <a:r>
              <a:rPr sz="1800" spc="-4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пример).</a:t>
            </a:r>
            <a:r>
              <a:rPr sz="1800" spc="-4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А</a:t>
            </a:r>
            <a:r>
              <a:rPr sz="1800" spc="-4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второй?</a:t>
            </a:r>
            <a:endParaRPr sz="18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/>
              <a:t>Объявление</a:t>
            </a:r>
            <a:r>
              <a:rPr spc="-10" dirty="0"/>
              <a:t> </a:t>
            </a:r>
            <a:r>
              <a:rPr dirty="0"/>
              <a:t>переменных</a:t>
            </a:r>
            <a:r>
              <a:rPr spc="-10" dirty="0"/>
              <a:t> </a:t>
            </a:r>
            <a:r>
              <a:rPr dirty="0"/>
              <a:t>для</a:t>
            </a:r>
            <a:r>
              <a:rPr spc="-10" dirty="0"/>
              <a:t> дедушек </a:t>
            </a:r>
            <a:r>
              <a:rPr dirty="0"/>
              <a:t>и</a:t>
            </a:r>
            <a:r>
              <a:rPr spc="-10" dirty="0"/>
              <a:t> дураков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311696" y="1864971"/>
            <a:ext cx="8521065" cy="1920875"/>
            <a:chOff x="311696" y="1864971"/>
            <a:chExt cx="8521065" cy="192087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1696" y="1864981"/>
              <a:ext cx="4074916" cy="1920861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568588" y="1864971"/>
              <a:ext cx="3263693" cy="1920871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4386615" y="2825419"/>
              <a:ext cx="1125220" cy="0"/>
            </a:xfrm>
            <a:custGeom>
              <a:avLst/>
              <a:gdLst/>
              <a:ahLst/>
              <a:cxnLst/>
              <a:rect l="l" t="t" r="r" b="b"/>
              <a:pathLst>
                <a:path w="1125220">
                  <a:moveTo>
                    <a:pt x="0" y="0"/>
                  </a:moveTo>
                  <a:lnTo>
                    <a:pt x="1124847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511463" y="2809694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49"/>
                  </a:moveTo>
                  <a:lnTo>
                    <a:pt x="0" y="0"/>
                  </a:lnTo>
                  <a:lnTo>
                    <a:pt x="43224" y="15724"/>
                  </a:lnTo>
                  <a:lnTo>
                    <a:pt x="0" y="31449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511463" y="2809694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49"/>
                  </a:moveTo>
                  <a:lnTo>
                    <a:pt x="43224" y="15724"/>
                  </a:lnTo>
                  <a:lnTo>
                    <a:pt x="0" y="0"/>
                  </a:lnTo>
                  <a:lnTo>
                    <a:pt x="0" y="31449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00245" y="0"/>
            <a:ext cx="5143489" cy="5143489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84724" y="2345618"/>
            <a:ext cx="2563495" cy="7937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95"/>
              </a:spcBef>
            </a:pPr>
            <a:r>
              <a:rPr sz="2500" spc="-55" dirty="0">
                <a:latin typeface="Microsoft Sans Serif"/>
                <a:cs typeface="Microsoft Sans Serif"/>
              </a:rPr>
              <a:t>Функция-</a:t>
            </a:r>
            <a:r>
              <a:rPr sz="2500" spc="-25" dirty="0">
                <a:latin typeface="Microsoft Sans Serif"/>
                <a:cs typeface="Microsoft Sans Serif"/>
              </a:rPr>
              <a:t>обертка </a:t>
            </a:r>
            <a:r>
              <a:rPr sz="2500" spc="-10" dirty="0">
                <a:latin typeface="Microsoft Sans Serif"/>
                <a:cs typeface="Microsoft Sans Serif"/>
              </a:rPr>
              <a:t>(декорация)</a:t>
            </a:r>
            <a:endParaRPr sz="2500">
              <a:latin typeface="Microsoft Sans Serif"/>
              <a:cs typeface="Microsoft Sans Serif"/>
            </a:endParaRPr>
          </a:p>
        </p:txBody>
      </p:sp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740742" y="0"/>
            <a:ext cx="4996739" cy="5143489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-55" dirty="0"/>
              <a:t>Функция-</a:t>
            </a:r>
            <a:r>
              <a:rPr spc="-10" dirty="0"/>
              <a:t>обертка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84724" y="1295556"/>
            <a:ext cx="51708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65" dirty="0">
                <a:latin typeface="Microsoft Sans Serif"/>
                <a:cs typeface="Microsoft Sans Serif"/>
              </a:rPr>
              <a:t>К</a:t>
            </a:r>
            <a:r>
              <a:rPr sz="1800" spc="1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сожаления,</a:t>
            </a:r>
            <a:r>
              <a:rPr sz="1800" spc="-9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не</a:t>
            </a:r>
            <a:r>
              <a:rPr sz="1800" spc="-3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работает</a:t>
            </a:r>
            <a:r>
              <a:rPr sz="1800" spc="-3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с</a:t>
            </a:r>
            <a:r>
              <a:rPr sz="1800" spc="-35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методами</a:t>
            </a:r>
            <a:r>
              <a:rPr sz="1800" spc="-3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объектов.</a:t>
            </a:r>
            <a:endParaRPr sz="18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-10" dirty="0"/>
              <a:t>rest-оператор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84724" y="1175208"/>
            <a:ext cx="7778115" cy="6565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00"/>
              </a:spcBef>
            </a:pPr>
            <a:r>
              <a:rPr sz="1800" spc="-10" dirty="0">
                <a:latin typeface="Microsoft Sans Serif"/>
                <a:cs typeface="Microsoft Sans Serif"/>
              </a:rPr>
              <a:t>Попытаемся</a:t>
            </a:r>
            <a:r>
              <a:rPr sz="1800" spc="-6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написать</a:t>
            </a:r>
            <a:r>
              <a:rPr sz="1800" spc="-5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функцию,</a:t>
            </a:r>
            <a:r>
              <a:rPr sz="1800" spc="-5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которая</a:t>
            </a:r>
            <a:r>
              <a:rPr sz="1800" spc="-55" dirty="0">
                <a:latin typeface="Microsoft Sans Serif"/>
                <a:cs typeface="Microsoft Sans Serif"/>
              </a:rPr>
              <a:t> </a:t>
            </a:r>
            <a:r>
              <a:rPr sz="1800" spc="-20" dirty="0">
                <a:latin typeface="Microsoft Sans Serif"/>
                <a:cs typeface="Microsoft Sans Serif"/>
              </a:rPr>
              <a:t>складывает</a:t>
            </a:r>
            <a:r>
              <a:rPr sz="1800" spc="-5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все</a:t>
            </a:r>
            <a:r>
              <a:rPr sz="1800" spc="-5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переданные</a:t>
            </a:r>
            <a:r>
              <a:rPr sz="1800" spc="-50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ей </a:t>
            </a:r>
            <a:r>
              <a:rPr sz="1800" dirty="0">
                <a:latin typeface="Microsoft Sans Serif"/>
                <a:cs typeface="Microsoft Sans Serif"/>
              </a:rPr>
              <a:t>числа.</a:t>
            </a:r>
            <a:r>
              <a:rPr sz="1800" spc="-45" dirty="0">
                <a:latin typeface="Microsoft Sans Serif"/>
                <a:cs typeface="Microsoft Sans Serif"/>
              </a:rPr>
              <a:t> </a:t>
            </a:r>
            <a:r>
              <a:rPr sz="1800" spc="-85" dirty="0">
                <a:latin typeface="Microsoft Sans Serif"/>
                <a:cs typeface="Microsoft Sans Serif"/>
              </a:rPr>
              <a:t>Как</a:t>
            </a:r>
            <a:r>
              <a:rPr sz="1800" spc="-3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это</a:t>
            </a:r>
            <a:r>
              <a:rPr sz="1800" spc="-3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сделать?</a:t>
            </a:r>
            <a:endParaRPr sz="180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15641" y="2332320"/>
            <a:ext cx="7712691" cy="223807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78915" y="0"/>
            <a:ext cx="6986143" cy="5143489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-55" dirty="0"/>
              <a:t>Функция-</a:t>
            </a:r>
            <a:r>
              <a:rPr spc="-10" dirty="0"/>
              <a:t>обертка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84724" y="1254408"/>
            <a:ext cx="8359140" cy="6565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00"/>
              </a:spcBef>
            </a:pPr>
            <a:r>
              <a:rPr sz="1800" spc="-10" dirty="0">
                <a:latin typeface="Microsoft Sans Serif"/>
                <a:cs typeface="Microsoft Sans Serif"/>
              </a:rPr>
              <a:t>“Почему?!”</a:t>
            </a:r>
            <a:r>
              <a:rPr sz="1800" spc="-4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-</a:t>
            </a:r>
            <a:r>
              <a:rPr sz="1800" spc="-3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спросите</a:t>
            </a:r>
            <a:r>
              <a:rPr sz="1800" spc="-4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вы,</a:t>
            </a:r>
            <a:r>
              <a:rPr sz="1800" spc="-4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потеря</a:t>
            </a:r>
            <a:r>
              <a:rPr sz="1800" spc="-45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контекста</a:t>
            </a:r>
            <a:r>
              <a:rPr sz="1800" spc="-3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-</a:t>
            </a:r>
            <a:r>
              <a:rPr sz="1800" spc="-4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скажу</a:t>
            </a:r>
            <a:r>
              <a:rPr sz="1800" spc="-3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я.</a:t>
            </a:r>
            <a:r>
              <a:rPr sz="1800" spc="-4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В</a:t>
            </a:r>
            <a:r>
              <a:rPr sz="1800" spc="-4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коде</a:t>
            </a:r>
            <a:r>
              <a:rPr sz="1800" spc="-3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ниже</a:t>
            </a:r>
            <a:r>
              <a:rPr sz="1800" spc="-40" dirty="0">
                <a:latin typeface="Microsoft Sans Serif"/>
                <a:cs typeface="Microsoft Sans Serif"/>
              </a:rPr>
              <a:t> </a:t>
            </a:r>
            <a:r>
              <a:rPr sz="1800" spc="-20" dirty="0">
                <a:latin typeface="Microsoft Sans Serif"/>
                <a:cs typeface="Microsoft Sans Serif"/>
              </a:rPr>
              <a:t>будет</a:t>
            </a:r>
            <a:r>
              <a:rPr sz="1800" spc="-3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та</a:t>
            </a:r>
            <a:r>
              <a:rPr sz="1800" spc="-5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же </a:t>
            </a:r>
            <a:r>
              <a:rPr sz="1800" spc="-10" dirty="0">
                <a:latin typeface="Microsoft Sans Serif"/>
                <a:cs typeface="Microsoft Sans Serif"/>
              </a:rPr>
              <a:t>ошибка.</a:t>
            </a:r>
            <a:r>
              <a:rPr sz="1800" spc="-12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При</a:t>
            </a:r>
            <a:r>
              <a:rPr sz="1800" spc="-8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вызове</a:t>
            </a:r>
            <a:r>
              <a:rPr sz="1800" spc="-5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метода</a:t>
            </a:r>
            <a:r>
              <a:rPr sz="1800" spc="-4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Courier New"/>
                <a:cs typeface="Courier New"/>
              </a:rPr>
              <a:t>this</a:t>
            </a:r>
            <a:r>
              <a:rPr sz="1800" spc="-585" dirty="0">
                <a:latin typeface="Courier New"/>
                <a:cs typeface="Courier New"/>
              </a:rPr>
              <a:t> </a:t>
            </a:r>
            <a:r>
              <a:rPr sz="1800" spc="745" dirty="0">
                <a:latin typeface="Microsoft Sans Serif"/>
                <a:cs typeface="Microsoft Sans Serif"/>
              </a:rPr>
              <a:t>—</a:t>
            </a:r>
            <a:r>
              <a:rPr sz="1800" spc="-5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это</a:t>
            </a:r>
            <a:r>
              <a:rPr sz="1800" spc="-5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всегда</a:t>
            </a:r>
            <a:r>
              <a:rPr sz="1800" spc="-50" dirty="0">
                <a:latin typeface="Microsoft Sans Serif"/>
                <a:cs typeface="Microsoft Sans Serif"/>
              </a:rPr>
              <a:t> </a:t>
            </a:r>
            <a:r>
              <a:rPr sz="1800" spc="-20" dirty="0">
                <a:latin typeface="Microsoft Sans Serif"/>
                <a:cs typeface="Microsoft Sans Serif"/>
              </a:rPr>
              <a:t>объект</a:t>
            </a:r>
            <a:r>
              <a:rPr sz="1800" spc="-5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перед</a:t>
            </a:r>
            <a:r>
              <a:rPr sz="1800" spc="-5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точкой.</a:t>
            </a:r>
            <a:endParaRPr sz="180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62121" y="2098870"/>
            <a:ext cx="5619738" cy="2057395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84724" y="505247"/>
            <a:ext cx="3428365" cy="4095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500" spc="-10" dirty="0">
                <a:latin typeface="Microsoft Sans Serif"/>
                <a:cs typeface="Microsoft Sans Serif"/>
              </a:rPr>
              <a:t>Привязываем</a:t>
            </a:r>
            <a:r>
              <a:rPr sz="2500" spc="-65" dirty="0">
                <a:latin typeface="Microsoft Sans Serif"/>
                <a:cs typeface="Microsoft Sans Serif"/>
              </a:rPr>
              <a:t> </a:t>
            </a:r>
            <a:r>
              <a:rPr sz="2500" spc="-10" dirty="0">
                <a:latin typeface="Microsoft Sans Serif"/>
                <a:cs typeface="Microsoft Sans Serif"/>
              </a:rPr>
              <a:t>контекст</a:t>
            </a:r>
            <a:endParaRPr sz="25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84724" y="1254408"/>
            <a:ext cx="7305675" cy="6565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00"/>
              </a:spcBef>
            </a:pPr>
            <a:r>
              <a:rPr sz="1800" spc="-45" dirty="0">
                <a:latin typeface="Microsoft Sans Serif"/>
                <a:cs typeface="Microsoft Sans Serif"/>
              </a:rPr>
              <a:t>Тогда </a:t>
            </a:r>
            <a:r>
              <a:rPr sz="1800" dirty="0">
                <a:latin typeface="Microsoft Sans Serif"/>
                <a:cs typeface="Microsoft Sans Serif"/>
              </a:rPr>
              <a:t>нам</a:t>
            </a:r>
            <a:r>
              <a:rPr sz="1800" spc="-4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нужно</a:t>
            </a:r>
            <a:r>
              <a:rPr sz="1800" spc="-4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насильно</a:t>
            </a:r>
            <a:r>
              <a:rPr sz="1800" spc="-40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указать</a:t>
            </a:r>
            <a:r>
              <a:rPr sz="1800" spc="-45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функции,</a:t>
            </a:r>
            <a:r>
              <a:rPr sz="1800" spc="-5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с</a:t>
            </a:r>
            <a:r>
              <a:rPr sz="1800" spc="-40" dirty="0">
                <a:latin typeface="Microsoft Sans Serif"/>
                <a:cs typeface="Microsoft Sans Serif"/>
              </a:rPr>
              <a:t> </a:t>
            </a:r>
            <a:r>
              <a:rPr sz="1800" spc="-50" dirty="0">
                <a:latin typeface="Microsoft Sans Serif"/>
                <a:cs typeface="Microsoft Sans Serif"/>
              </a:rPr>
              <a:t>каким</a:t>
            </a:r>
            <a:r>
              <a:rPr sz="1800" spc="-45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контекстом</a:t>
            </a:r>
            <a:r>
              <a:rPr sz="1800" spc="-50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она </a:t>
            </a:r>
            <a:r>
              <a:rPr sz="1800" spc="-10" dirty="0">
                <a:latin typeface="Microsoft Sans Serif"/>
                <a:cs typeface="Microsoft Sans Serif"/>
              </a:rPr>
              <a:t>вызывается.</a:t>
            </a:r>
            <a:endParaRPr sz="180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2011801"/>
            <a:ext cx="9143981" cy="3131688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93580" y="0"/>
            <a:ext cx="6756811" cy="5143489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-20" dirty="0"/>
              <a:t>Детально,</a:t>
            </a:r>
            <a:r>
              <a:rPr spc="-55" dirty="0"/>
              <a:t> </a:t>
            </a:r>
            <a:r>
              <a:rPr dirty="0"/>
              <a:t>что</a:t>
            </a:r>
            <a:r>
              <a:rPr spc="-50" dirty="0"/>
              <a:t> </a:t>
            </a:r>
            <a:r>
              <a:rPr spc="-10" dirty="0"/>
              <a:t>произошло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22675" y="1254408"/>
            <a:ext cx="8214995" cy="2233930"/>
          </a:xfrm>
          <a:prstGeom prst="rect">
            <a:avLst/>
          </a:prstGeom>
        </p:spPr>
        <p:txBody>
          <a:bodyPr vert="horz" wrap="square" lIns="0" tIns="53340" rIns="0" bIns="0" rtlCol="0">
            <a:spAutoFit/>
          </a:bodyPr>
          <a:lstStyle/>
          <a:p>
            <a:pPr marL="431800" indent="-419100">
              <a:lnSpc>
                <a:spcPct val="100000"/>
              </a:lnSpc>
              <a:spcBef>
                <a:spcPts val="420"/>
              </a:spcBef>
              <a:buAutoNum type="arabicPeriod"/>
              <a:tabLst>
                <a:tab pos="431800" algn="l"/>
              </a:tabLst>
            </a:pPr>
            <a:r>
              <a:rPr sz="1800" dirty="0">
                <a:latin typeface="Microsoft Sans Serif"/>
                <a:cs typeface="Microsoft Sans Serif"/>
              </a:rPr>
              <a:t>После</a:t>
            </a:r>
            <a:r>
              <a:rPr sz="1800" spc="-3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декорации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Courier New"/>
                <a:cs typeface="Courier New"/>
              </a:rPr>
              <a:t>worker.slow</a:t>
            </a:r>
            <a:r>
              <a:rPr sz="1800" spc="-580" dirty="0">
                <a:latin typeface="Courier New"/>
                <a:cs typeface="Courier New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становится </a:t>
            </a:r>
            <a:r>
              <a:rPr sz="1800" dirty="0">
                <a:latin typeface="Microsoft Sans Serif"/>
                <a:cs typeface="Microsoft Sans Serif"/>
              </a:rPr>
              <a:t>обернут</a:t>
            </a:r>
            <a:r>
              <a:rPr sz="1800" spc="-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в </a:t>
            </a:r>
            <a:r>
              <a:rPr sz="1800" dirty="0">
                <a:latin typeface="Courier New"/>
                <a:cs typeface="Courier New"/>
              </a:rPr>
              <a:t>function</a:t>
            </a:r>
            <a:r>
              <a:rPr sz="1800" spc="-55" dirty="0">
                <a:latin typeface="Courier New"/>
                <a:cs typeface="Courier New"/>
              </a:rPr>
              <a:t> </a:t>
            </a:r>
            <a:r>
              <a:rPr sz="1800" dirty="0">
                <a:latin typeface="Courier New"/>
                <a:cs typeface="Courier New"/>
              </a:rPr>
              <a:t>(x)</a:t>
            </a:r>
            <a:r>
              <a:rPr sz="1800" spc="-60" dirty="0">
                <a:latin typeface="Courier New"/>
                <a:cs typeface="Courier New"/>
              </a:rPr>
              <a:t> </a:t>
            </a:r>
            <a:r>
              <a:rPr sz="1800" spc="-50" dirty="0">
                <a:latin typeface="Courier New"/>
                <a:cs typeface="Courier New"/>
              </a:rPr>
              <a:t>{</a:t>
            </a:r>
            <a:endParaRPr sz="1800">
              <a:latin typeface="Courier New"/>
              <a:cs typeface="Courier New"/>
            </a:endParaRPr>
          </a:p>
          <a:p>
            <a:pPr marL="431800">
              <a:lnSpc>
                <a:spcPct val="100000"/>
              </a:lnSpc>
              <a:spcBef>
                <a:spcPts val="325"/>
              </a:spcBef>
            </a:pPr>
            <a:r>
              <a:rPr sz="1800" dirty="0">
                <a:latin typeface="Courier New"/>
                <a:cs typeface="Courier New"/>
              </a:rPr>
              <a:t>...</a:t>
            </a:r>
            <a:r>
              <a:rPr sz="1800" spc="-25" dirty="0">
                <a:latin typeface="Courier New"/>
                <a:cs typeface="Courier New"/>
              </a:rPr>
              <a:t> }.</a:t>
            </a:r>
            <a:endParaRPr sz="1800">
              <a:latin typeface="Courier New"/>
              <a:cs typeface="Courier New"/>
            </a:endParaRPr>
          </a:p>
          <a:p>
            <a:pPr marL="431800" marR="354965" indent="-419734">
              <a:lnSpc>
                <a:spcPct val="114999"/>
              </a:lnSpc>
              <a:buAutoNum type="arabicPeriod" startAt="2"/>
              <a:tabLst>
                <a:tab pos="431800" algn="l"/>
              </a:tabLst>
            </a:pPr>
            <a:r>
              <a:rPr sz="1800" spc="-45" dirty="0">
                <a:latin typeface="Microsoft Sans Serif"/>
                <a:cs typeface="Microsoft Sans Serif"/>
              </a:rPr>
              <a:t>Так</a:t>
            </a:r>
            <a:r>
              <a:rPr sz="1800" spc="-5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что</a:t>
            </a:r>
            <a:r>
              <a:rPr sz="1800" spc="-4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при</a:t>
            </a:r>
            <a:r>
              <a:rPr sz="1800" spc="-5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выполнении</a:t>
            </a:r>
            <a:r>
              <a:rPr sz="1800" spc="-4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worker.slow(2)</a:t>
            </a:r>
            <a:r>
              <a:rPr sz="1800" spc="-4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обёртка</a:t>
            </a:r>
            <a:r>
              <a:rPr sz="1800" spc="-4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получает</a:t>
            </a:r>
            <a:r>
              <a:rPr sz="1800" spc="-4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2</a:t>
            </a:r>
            <a:r>
              <a:rPr sz="1800" spc="-4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в</a:t>
            </a:r>
            <a:r>
              <a:rPr sz="1800" spc="-4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качестве аргумента</a:t>
            </a:r>
            <a:r>
              <a:rPr sz="1800" spc="-9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и</a:t>
            </a:r>
            <a:r>
              <a:rPr sz="1800" spc="-4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Courier New"/>
                <a:cs typeface="Courier New"/>
              </a:rPr>
              <a:t>this=worker</a:t>
            </a:r>
            <a:r>
              <a:rPr sz="1800" spc="-580" dirty="0">
                <a:latin typeface="Courier New"/>
                <a:cs typeface="Courier New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(так</a:t>
            </a:r>
            <a:r>
              <a:rPr sz="1800" spc="-40" dirty="0">
                <a:latin typeface="Microsoft Sans Serif"/>
                <a:cs typeface="Microsoft Sans Serif"/>
              </a:rPr>
              <a:t> как </a:t>
            </a:r>
            <a:r>
              <a:rPr sz="1800" dirty="0">
                <a:latin typeface="Microsoft Sans Serif"/>
                <a:cs typeface="Microsoft Sans Serif"/>
              </a:rPr>
              <a:t>это</a:t>
            </a:r>
            <a:r>
              <a:rPr sz="1800" spc="-35" dirty="0">
                <a:latin typeface="Microsoft Sans Serif"/>
                <a:cs typeface="Microsoft Sans Serif"/>
              </a:rPr>
              <a:t> </a:t>
            </a:r>
            <a:r>
              <a:rPr sz="1800" spc="-20" dirty="0">
                <a:latin typeface="Microsoft Sans Serif"/>
                <a:cs typeface="Microsoft Sans Serif"/>
              </a:rPr>
              <a:t>объект</a:t>
            </a:r>
            <a:r>
              <a:rPr sz="1800" spc="-4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перед</a:t>
            </a:r>
            <a:r>
              <a:rPr sz="1800" spc="-4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точкой).</a:t>
            </a:r>
            <a:endParaRPr sz="1800">
              <a:latin typeface="Microsoft Sans Serif"/>
              <a:cs typeface="Microsoft Sans Serif"/>
            </a:endParaRPr>
          </a:p>
          <a:p>
            <a:pPr marL="431800" marR="163830" indent="-419734">
              <a:lnSpc>
                <a:spcPct val="114999"/>
              </a:lnSpc>
              <a:buAutoNum type="arabicPeriod" startAt="2"/>
              <a:tabLst>
                <a:tab pos="431800" algn="l"/>
              </a:tabLst>
            </a:pPr>
            <a:r>
              <a:rPr sz="1800" dirty="0">
                <a:latin typeface="Microsoft Sans Serif"/>
                <a:cs typeface="Microsoft Sans Serif"/>
              </a:rPr>
              <a:t>Внутри</a:t>
            </a:r>
            <a:r>
              <a:rPr sz="1800" spc="-40" dirty="0">
                <a:latin typeface="Microsoft Sans Serif"/>
                <a:cs typeface="Microsoft Sans Serif"/>
              </a:rPr>
              <a:t> </a:t>
            </a:r>
            <a:r>
              <a:rPr sz="1800" spc="-20" dirty="0">
                <a:latin typeface="Microsoft Sans Serif"/>
                <a:cs typeface="Microsoft Sans Serif"/>
              </a:rPr>
              <a:t>обёртки,</a:t>
            </a:r>
            <a:r>
              <a:rPr sz="1800" spc="-4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если</a:t>
            </a:r>
            <a:r>
              <a:rPr sz="1800" spc="-40" dirty="0">
                <a:latin typeface="Microsoft Sans Serif"/>
                <a:cs typeface="Microsoft Sans Serif"/>
              </a:rPr>
              <a:t> </a:t>
            </a:r>
            <a:r>
              <a:rPr sz="1800" spc="-35" dirty="0">
                <a:latin typeface="Microsoft Sans Serif"/>
                <a:cs typeface="Microsoft Sans Serif"/>
              </a:rPr>
              <a:t>результат </a:t>
            </a:r>
            <a:r>
              <a:rPr sz="1800" dirty="0">
                <a:latin typeface="Microsoft Sans Serif"/>
                <a:cs typeface="Microsoft Sans Serif"/>
              </a:rPr>
              <a:t>ещё</a:t>
            </a:r>
            <a:r>
              <a:rPr sz="1800" spc="-3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не</a:t>
            </a:r>
            <a:r>
              <a:rPr sz="1800" spc="-3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кеширован,</a:t>
            </a:r>
            <a:r>
              <a:rPr sz="1800" spc="-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Courier New"/>
                <a:cs typeface="Courier New"/>
              </a:rPr>
              <a:t>func.call(this, x)</a:t>
            </a:r>
            <a:r>
              <a:rPr sz="1800" spc="-585" dirty="0">
                <a:latin typeface="Courier New"/>
                <a:cs typeface="Courier New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передаёт</a:t>
            </a:r>
            <a:r>
              <a:rPr sz="1800" spc="-9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текущий</a:t>
            </a:r>
            <a:r>
              <a:rPr sz="1800" spc="-4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this</a:t>
            </a:r>
            <a:r>
              <a:rPr sz="1800" spc="-3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(=worker)</a:t>
            </a:r>
            <a:r>
              <a:rPr sz="1800" spc="-3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и</a:t>
            </a:r>
            <a:r>
              <a:rPr sz="1800" spc="-4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текущий</a:t>
            </a:r>
            <a:r>
              <a:rPr sz="1800" spc="-4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аргумент</a:t>
            </a:r>
            <a:r>
              <a:rPr sz="1800" spc="-3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(=2)</a:t>
            </a:r>
            <a:r>
              <a:rPr sz="1800" spc="-35" dirty="0">
                <a:latin typeface="Microsoft Sans Serif"/>
                <a:cs typeface="Microsoft Sans Serif"/>
              </a:rPr>
              <a:t> </a:t>
            </a:r>
            <a:r>
              <a:rPr sz="1800" spc="-50" dirty="0">
                <a:latin typeface="Microsoft Sans Serif"/>
                <a:cs typeface="Microsoft Sans Serif"/>
              </a:rPr>
              <a:t>в </a:t>
            </a:r>
            <a:r>
              <a:rPr sz="1800" dirty="0">
                <a:latin typeface="Microsoft Sans Serif"/>
                <a:cs typeface="Microsoft Sans Serif"/>
              </a:rPr>
              <a:t>оригинальную</a:t>
            </a:r>
            <a:r>
              <a:rPr sz="1800" spc="-10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функцию.</a:t>
            </a:r>
            <a:endParaRPr sz="18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4" y="505247"/>
            <a:ext cx="4358005" cy="4095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-85" dirty="0"/>
              <a:t>Как</a:t>
            </a:r>
            <a:r>
              <a:rPr spc="-65" dirty="0"/>
              <a:t> </a:t>
            </a:r>
            <a:r>
              <a:rPr dirty="0"/>
              <a:t>еще</a:t>
            </a:r>
            <a:r>
              <a:rPr spc="-65" dirty="0"/>
              <a:t> </a:t>
            </a:r>
            <a:r>
              <a:rPr dirty="0"/>
              <a:t>привязать</a:t>
            </a:r>
            <a:r>
              <a:rPr spc="-65" dirty="0"/>
              <a:t> </a:t>
            </a:r>
            <a:r>
              <a:rPr spc="-10" dirty="0"/>
              <a:t>контекст?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75248" y="1254408"/>
            <a:ext cx="7921625" cy="12877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9095" marR="5080" indent="-367030">
              <a:lnSpc>
                <a:spcPct val="114999"/>
              </a:lnSpc>
              <a:spcBef>
                <a:spcPts val="100"/>
              </a:spcBef>
              <a:buFont typeface="Microsoft Sans Serif"/>
              <a:buChar char="●"/>
              <a:tabLst>
                <a:tab pos="379095" algn="l"/>
              </a:tabLst>
            </a:pPr>
            <a:r>
              <a:rPr sz="1800" dirty="0">
                <a:latin typeface="Courier New"/>
                <a:cs typeface="Courier New"/>
              </a:rPr>
              <a:t>func.apply(context,</a:t>
            </a:r>
            <a:r>
              <a:rPr sz="1800" spc="-100" dirty="0">
                <a:latin typeface="Courier New"/>
                <a:cs typeface="Courier New"/>
              </a:rPr>
              <a:t> </a:t>
            </a:r>
            <a:r>
              <a:rPr sz="1800" dirty="0">
                <a:latin typeface="Courier New"/>
                <a:cs typeface="Courier New"/>
              </a:rPr>
              <a:t>[])</a:t>
            </a:r>
            <a:r>
              <a:rPr sz="1800" spc="-70" dirty="0">
                <a:latin typeface="Courier New"/>
                <a:cs typeface="Courier New"/>
              </a:rPr>
              <a:t> </a:t>
            </a:r>
            <a:r>
              <a:rPr sz="1800" dirty="0">
                <a:latin typeface="Courier New"/>
                <a:cs typeface="Courier New"/>
              </a:rPr>
              <a:t>-</a:t>
            </a:r>
            <a:r>
              <a:rPr sz="1800" spc="-65" dirty="0">
                <a:latin typeface="Courier New"/>
                <a:cs typeface="Courier New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то</a:t>
            </a:r>
            <a:r>
              <a:rPr sz="1800" spc="-1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же,</a:t>
            </a:r>
            <a:r>
              <a:rPr sz="1800" spc="-1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что</a:t>
            </a:r>
            <a:r>
              <a:rPr sz="1800" spc="-1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и</a:t>
            </a:r>
            <a:r>
              <a:rPr sz="1800" spc="-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Courier New"/>
                <a:cs typeface="Courier New"/>
              </a:rPr>
              <a:t>call,</a:t>
            </a:r>
            <a:r>
              <a:rPr sz="1800" spc="-585" dirty="0">
                <a:latin typeface="Courier New"/>
                <a:cs typeface="Courier New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только принимает </a:t>
            </a:r>
            <a:r>
              <a:rPr sz="1800" dirty="0">
                <a:latin typeface="Microsoft Sans Serif"/>
                <a:cs typeface="Microsoft Sans Serif"/>
              </a:rPr>
              <a:t>аргументы</a:t>
            </a:r>
            <a:r>
              <a:rPr sz="1800" spc="-114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массивом</a:t>
            </a:r>
            <a:endParaRPr sz="1800">
              <a:latin typeface="Microsoft Sans Serif"/>
              <a:cs typeface="Microsoft Sans Serif"/>
            </a:endParaRPr>
          </a:p>
          <a:p>
            <a:pPr marL="379095" marR="203835" indent="-367030">
              <a:lnSpc>
                <a:spcPct val="114999"/>
              </a:lnSpc>
              <a:buFont typeface="Microsoft Sans Serif"/>
              <a:buChar char="●"/>
              <a:tabLst>
                <a:tab pos="379095" algn="l"/>
              </a:tabLst>
            </a:pPr>
            <a:r>
              <a:rPr sz="1800" dirty="0">
                <a:latin typeface="Courier New"/>
                <a:cs typeface="Courier New"/>
              </a:rPr>
              <a:t>func.bind(context)</a:t>
            </a:r>
            <a:r>
              <a:rPr sz="1800" spc="-145" dirty="0">
                <a:latin typeface="Courier New"/>
                <a:cs typeface="Courier New"/>
              </a:rPr>
              <a:t> </a:t>
            </a:r>
            <a:r>
              <a:rPr sz="1800" dirty="0">
                <a:latin typeface="Courier New"/>
                <a:cs typeface="Courier New"/>
              </a:rPr>
              <a:t>-</a:t>
            </a:r>
            <a:r>
              <a:rPr sz="1800" spc="-140" dirty="0">
                <a:latin typeface="Courier New"/>
                <a:cs typeface="Courier New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возвращает</a:t>
            </a:r>
            <a:r>
              <a:rPr sz="1800" spc="-4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функцию,</a:t>
            </a:r>
            <a:r>
              <a:rPr sz="1800" spc="-5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к</a:t>
            </a:r>
            <a:r>
              <a:rPr sz="1800" spc="-45" dirty="0">
                <a:latin typeface="Microsoft Sans Serif"/>
                <a:cs typeface="Microsoft Sans Serif"/>
              </a:rPr>
              <a:t> </a:t>
            </a:r>
            <a:r>
              <a:rPr sz="1800" spc="-20" dirty="0">
                <a:latin typeface="Microsoft Sans Serif"/>
                <a:cs typeface="Microsoft Sans Serif"/>
              </a:rPr>
              <a:t>которой</a:t>
            </a:r>
            <a:r>
              <a:rPr sz="1800" spc="-5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привязан </a:t>
            </a:r>
            <a:r>
              <a:rPr sz="1800" spc="-25" dirty="0">
                <a:latin typeface="Microsoft Sans Serif"/>
                <a:cs typeface="Microsoft Sans Serif"/>
              </a:rPr>
              <a:t>контекс,</a:t>
            </a:r>
            <a:r>
              <a:rPr sz="1800" spc="-4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но</a:t>
            </a:r>
            <a:r>
              <a:rPr sz="1800" spc="-3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не</a:t>
            </a:r>
            <a:r>
              <a:rPr sz="1800" spc="-3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вызывает</a:t>
            </a:r>
            <a:r>
              <a:rPr sz="1800" spc="-3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ее</a:t>
            </a:r>
            <a:r>
              <a:rPr sz="1800" spc="-3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(пример</a:t>
            </a:r>
            <a:r>
              <a:rPr sz="1800" spc="-3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дальше)</a:t>
            </a:r>
            <a:endParaRPr sz="18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4" y="505247"/>
            <a:ext cx="4358005" cy="4095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-85" dirty="0"/>
              <a:t>Как</a:t>
            </a:r>
            <a:r>
              <a:rPr spc="-65" dirty="0"/>
              <a:t> </a:t>
            </a:r>
            <a:r>
              <a:rPr dirty="0"/>
              <a:t>еще</a:t>
            </a:r>
            <a:r>
              <a:rPr spc="-65" dirty="0"/>
              <a:t> </a:t>
            </a:r>
            <a:r>
              <a:rPr dirty="0"/>
              <a:t>привязать</a:t>
            </a:r>
            <a:r>
              <a:rPr spc="-65" dirty="0"/>
              <a:t> </a:t>
            </a:r>
            <a:r>
              <a:rPr spc="-10" dirty="0"/>
              <a:t>контекст?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06985" y="1231672"/>
            <a:ext cx="4730015" cy="3608742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4" y="505247"/>
            <a:ext cx="4358005" cy="4095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-85" dirty="0"/>
              <a:t>Как</a:t>
            </a:r>
            <a:r>
              <a:rPr spc="-65" dirty="0"/>
              <a:t> </a:t>
            </a:r>
            <a:r>
              <a:rPr dirty="0"/>
              <a:t>еще</a:t>
            </a:r>
            <a:r>
              <a:rPr spc="-65" dirty="0"/>
              <a:t> </a:t>
            </a:r>
            <a:r>
              <a:rPr dirty="0"/>
              <a:t>привязать</a:t>
            </a:r>
            <a:r>
              <a:rPr spc="-65" dirty="0"/>
              <a:t> </a:t>
            </a:r>
            <a:r>
              <a:rPr spc="-10" dirty="0"/>
              <a:t>контекст?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61940" y="1017722"/>
            <a:ext cx="7220085" cy="4125766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4" y="505247"/>
            <a:ext cx="4358005" cy="4095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-85" dirty="0"/>
              <a:t>Как</a:t>
            </a:r>
            <a:r>
              <a:rPr spc="-65" dirty="0"/>
              <a:t> </a:t>
            </a:r>
            <a:r>
              <a:rPr dirty="0"/>
              <a:t>еще</a:t>
            </a:r>
            <a:r>
              <a:rPr spc="-65" dirty="0"/>
              <a:t> </a:t>
            </a:r>
            <a:r>
              <a:rPr dirty="0"/>
              <a:t>привязать</a:t>
            </a:r>
            <a:r>
              <a:rPr spc="-65" dirty="0"/>
              <a:t> </a:t>
            </a:r>
            <a:r>
              <a:rPr spc="-10" dirty="0"/>
              <a:t>контекст?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72102" y="1017722"/>
            <a:ext cx="6999755" cy="4125766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35847" y="0"/>
            <a:ext cx="7072285" cy="514348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-10" dirty="0"/>
              <a:t>rest-оператор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84724" y="1216356"/>
            <a:ext cx="9874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Microsoft Sans Serif"/>
                <a:cs typeface="Microsoft Sans Serif"/>
              </a:rPr>
              <a:t>Вуаля!!!!!</a:t>
            </a:r>
            <a:endParaRPr sz="180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24547" y="1690896"/>
            <a:ext cx="7094885" cy="2941444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763188" y="2100588"/>
            <a:ext cx="5615940" cy="1097280"/>
          </a:xfrm>
          <a:prstGeom prst="rect">
            <a:avLst/>
          </a:prstGeom>
        </p:spPr>
        <p:txBody>
          <a:bodyPr vert="horz" wrap="square" lIns="0" tIns="1784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405"/>
              </a:spcBef>
            </a:pPr>
            <a:r>
              <a:rPr sz="3600" spc="-20" dirty="0">
                <a:latin typeface="Microsoft Sans Serif"/>
                <a:cs typeface="Microsoft Sans Serif"/>
              </a:rPr>
              <a:t>Прототипы,</a:t>
            </a:r>
            <a:r>
              <a:rPr sz="3600" spc="-170" dirty="0">
                <a:latin typeface="Microsoft Sans Serif"/>
                <a:cs typeface="Microsoft Sans Serif"/>
              </a:rPr>
              <a:t> </a:t>
            </a:r>
            <a:r>
              <a:rPr sz="3600" spc="-10" dirty="0">
                <a:latin typeface="Microsoft Sans Serif"/>
                <a:cs typeface="Microsoft Sans Serif"/>
              </a:rPr>
              <a:t>наследование</a:t>
            </a:r>
            <a:endParaRPr sz="3600">
              <a:latin typeface="Microsoft Sans Serif"/>
              <a:cs typeface="Microsoft Sans Serif"/>
            </a:endParaRPr>
          </a:p>
          <a:p>
            <a:pPr marL="1270" algn="ctr">
              <a:lnSpc>
                <a:spcPct val="100000"/>
              </a:lnSpc>
              <a:spcBef>
                <a:spcPts val="650"/>
              </a:spcBef>
            </a:pPr>
            <a:r>
              <a:rPr sz="1800" spc="-10" dirty="0">
                <a:solidFill>
                  <a:srgbClr val="595959"/>
                </a:solidFill>
                <a:latin typeface="Microsoft Sans Serif"/>
                <a:cs typeface="Microsoft Sans Serif"/>
              </a:rPr>
              <a:t>Подробнее</a:t>
            </a:r>
            <a:r>
              <a:rPr sz="1800" spc="-25" dirty="0">
                <a:solidFill>
                  <a:srgbClr val="59595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/>
                <a:cs typeface="Microsoft Sans Serif"/>
              </a:rPr>
              <a:t>тут</a:t>
            </a:r>
            <a:r>
              <a:rPr sz="1800" spc="-25" dirty="0">
                <a:solidFill>
                  <a:srgbClr val="59595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595959"/>
                </a:solidFill>
                <a:latin typeface="Microsoft Sans Serif"/>
                <a:cs typeface="Microsoft Sans Serif"/>
              </a:rPr>
              <a:t>https://learn.javascript.ru/prototypes</a:t>
            </a:r>
            <a:endParaRPr sz="18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-10" dirty="0"/>
              <a:t>[[Prototype]]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84724" y="1175208"/>
            <a:ext cx="6050280" cy="12877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00"/>
              </a:spcBef>
            </a:pPr>
            <a:r>
              <a:rPr sz="1800" dirty="0">
                <a:latin typeface="Microsoft Sans Serif"/>
                <a:cs typeface="Microsoft Sans Serif"/>
              </a:rPr>
              <a:t>В</a:t>
            </a:r>
            <a:r>
              <a:rPr sz="1800" spc="-5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JavaScript</a:t>
            </a:r>
            <a:r>
              <a:rPr sz="1800" spc="-55" dirty="0">
                <a:latin typeface="Microsoft Sans Serif"/>
                <a:cs typeface="Microsoft Sans Serif"/>
              </a:rPr>
              <a:t> </a:t>
            </a:r>
            <a:r>
              <a:rPr sz="1800" spc="-20" dirty="0">
                <a:latin typeface="Microsoft Sans Serif"/>
                <a:cs typeface="Microsoft Sans Serif"/>
              </a:rPr>
              <a:t>объекты</a:t>
            </a:r>
            <a:r>
              <a:rPr sz="1800" spc="-5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имеют</a:t>
            </a:r>
            <a:r>
              <a:rPr sz="1800" spc="-4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специальное</a:t>
            </a:r>
            <a:r>
              <a:rPr sz="1800" spc="-5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скрытое </a:t>
            </a:r>
            <a:r>
              <a:rPr sz="1800" dirty="0">
                <a:latin typeface="Microsoft Sans Serif"/>
                <a:cs typeface="Microsoft Sans Serif"/>
              </a:rPr>
              <a:t>свойство</a:t>
            </a:r>
            <a:r>
              <a:rPr sz="1800" spc="-6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[[Prototype]]</a:t>
            </a:r>
            <a:r>
              <a:rPr sz="1800" spc="-6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(так</a:t>
            </a:r>
            <a:r>
              <a:rPr sz="1800" spc="-6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оно</a:t>
            </a:r>
            <a:r>
              <a:rPr sz="1800" spc="-5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названо</a:t>
            </a:r>
            <a:r>
              <a:rPr sz="1800" spc="-5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в</a:t>
            </a:r>
            <a:r>
              <a:rPr sz="1800" spc="-2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спецификации), которое</a:t>
            </a:r>
            <a:r>
              <a:rPr sz="1800" spc="-2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либо</a:t>
            </a:r>
            <a:r>
              <a:rPr sz="1800" spc="-2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равно</a:t>
            </a:r>
            <a:r>
              <a:rPr sz="1800" spc="-2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null,</a:t>
            </a:r>
            <a:r>
              <a:rPr sz="1800" spc="-3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либо</a:t>
            </a:r>
            <a:r>
              <a:rPr sz="1800" spc="-2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ссылается</a:t>
            </a:r>
            <a:r>
              <a:rPr sz="1800" spc="-2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на</a:t>
            </a:r>
            <a:r>
              <a:rPr sz="1800" spc="-2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другой </a:t>
            </a:r>
            <a:r>
              <a:rPr sz="1800" spc="-50" dirty="0">
                <a:latin typeface="Microsoft Sans Serif"/>
                <a:cs typeface="Microsoft Sans Serif"/>
              </a:rPr>
              <a:t>объект.</a:t>
            </a:r>
            <a:r>
              <a:rPr sz="1800" spc="-6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Этот</a:t>
            </a:r>
            <a:r>
              <a:rPr sz="1800" spc="-55" dirty="0">
                <a:latin typeface="Microsoft Sans Serif"/>
                <a:cs typeface="Microsoft Sans Serif"/>
              </a:rPr>
              <a:t> </a:t>
            </a:r>
            <a:r>
              <a:rPr sz="1800" spc="-20" dirty="0">
                <a:latin typeface="Microsoft Sans Serif"/>
                <a:cs typeface="Microsoft Sans Serif"/>
              </a:rPr>
              <a:t>объект</a:t>
            </a:r>
            <a:r>
              <a:rPr sz="1800" spc="-50" dirty="0">
                <a:latin typeface="Microsoft Sans Serif"/>
                <a:cs typeface="Microsoft Sans Serif"/>
              </a:rPr>
              <a:t> </a:t>
            </a:r>
            <a:r>
              <a:rPr sz="1800" spc="-20" dirty="0">
                <a:latin typeface="Microsoft Sans Serif"/>
                <a:cs typeface="Microsoft Sans Serif"/>
              </a:rPr>
              <a:t>называется</a:t>
            </a:r>
            <a:r>
              <a:rPr sz="1800" spc="-6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«прототип»</a:t>
            </a:r>
            <a:endParaRPr sz="180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595076" y="1237862"/>
            <a:ext cx="2237205" cy="1793181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/>
              <a:t>Прототипное</a:t>
            </a:r>
            <a:r>
              <a:rPr spc="-135" dirty="0"/>
              <a:t> </a:t>
            </a:r>
            <a:r>
              <a:rPr spc="-10" dirty="0"/>
              <a:t>наследование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84724" y="1175208"/>
            <a:ext cx="2966720" cy="19183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00"/>
              </a:spcBef>
              <a:tabLst>
                <a:tab pos="950594" algn="l"/>
                <a:tab pos="1910714" algn="l"/>
              </a:tabLst>
            </a:pPr>
            <a:r>
              <a:rPr sz="1800" spc="-50" dirty="0">
                <a:latin typeface="Microsoft Sans Serif"/>
                <a:cs typeface="Microsoft Sans Serif"/>
              </a:rPr>
              <a:t>Когда</a:t>
            </a:r>
            <a:r>
              <a:rPr sz="1800" spc="-6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мы</a:t>
            </a:r>
            <a:r>
              <a:rPr sz="1800" spc="-6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хотим</a:t>
            </a:r>
            <a:r>
              <a:rPr sz="1800" spc="-6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прочитать </a:t>
            </a:r>
            <a:r>
              <a:rPr sz="1800" dirty="0">
                <a:latin typeface="Microsoft Sans Serif"/>
                <a:cs typeface="Microsoft Sans Serif"/>
              </a:rPr>
              <a:t>свойство</a:t>
            </a:r>
            <a:r>
              <a:rPr sz="1800" spc="-4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из</a:t>
            </a:r>
            <a:r>
              <a:rPr sz="1800" spc="-3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Courier New"/>
                <a:cs typeface="Courier New"/>
              </a:rPr>
              <a:t>object</a:t>
            </a:r>
            <a:r>
              <a:rPr sz="1800" dirty="0">
                <a:latin typeface="Microsoft Sans Serif"/>
                <a:cs typeface="Microsoft Sans Serif"/>
              </a:rPr>
              <a:t>,</a:t>
            </a:r>
            <a:r>
              <a:rPr sz="1800" spc="-5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а</a:t>
            </a:r>
            <a:r>
              <a:rPr sz="1800" spc="-40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оно </a:t>
            </a:r>
            <a:r>
              <a:rPr sz="1800" spc="-35" dirty="0">
                <a:latin typeface="Microsoft Sans Serif"/>
                <a:cs typeface="Microsoft Sans Serif"/>
              </a:rPr>
              <a:t>отсутствует,</a:t>
            </a:r>
            <a:r>
              <a:rPr sz="1800" spc="-2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JavaScript </a:t>
            </a:r>
            <a:r>
              <a:rPr sz="1800" spc="-30" dirty="0">
                <a:latin typeface="Microsoft Sans Serif"/>
                <a:cs typeface="Microsoft Sans Serif"/>
              </a:rPr>
              <a:t>автоматически</a:t>
            </a:r>
            <a:r>
              <a:rPr sz="1800" spc="-3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берёт</a:t>
            </a:r>
            <a:r>
              <a:rPr sz="1800" spc="-2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его</a:t>
            </a:r>
            <a:r>
              <a:rPr sz="1800" spc="-30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из </a:t>
            </a:r>
            <a:r>
              <a:rPr sz="1800" spc="-10" dirty="0">
                <a:latin typeface="Microsoft Sans Serif"/>
                <a:cs typeface="Microsoft Sans Serif"/>
              </a:rPr>
              <a:t>прототипа.</a:t>
            </a:r>
            <a:r>
              <a:rPr sz="1800" spc="-11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Можно</a:t>
            </a:r>
            <a:r>
              <a:rPr sz="1800" spc="-10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задать </a:t>
            </a:r>
            <a:r>
              <a:rPr sz="1800" dirty="0">
                <a:latin typeface="Microsoft Sans Serif"/>
                <a:cs typeface="Microsoft Sans Serif"/>
              </a:rPr>
              <a:t>через </a:t>
            </a:r>
            <a:r>
              <a:rPr sz="18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sz="1800" spc="-10" dirty="0">
                <a:latin typeface="Courier New"/>
                <a:cs typeface="Courier New"/>
              </a:rPr>
              <a:t>proto</a:t>
            </a:r>
            <a:r>
              <a:rPr sz="18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sz="1800" spc="-50" dirty="0">
                <a:latin typeface="Microsoft Sans Serif"/>
                <a:cs typeface="Microsoft Sans Serif"/>
              </a:rPr>
              <a:t>.</a:t>
            </a:r>
            <a:endParaRPr sz="180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09193" y="1278822"/>
            <a:ext cx="5323089" cy="3358118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/>
              <a:t>Прототипное</a:t>
            </a:r>
            <a:r>
              <a:rPr spc="-135" dirty="0"/>
              <a:t> </a:t>
            </a:r>
            <a:r>
              <a:rPr spc="-10" dirty="0"/>
              <a:t>наследование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84724" y="1216356"/>
            <a:ext cx="2966720" cy="3044825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>
              <a:lnSpc>
                <a:spcPts val="2270"/>
              </a:lnSpc>
              <a:spcBef>
                <a:spcPts val="80"/>
              </a:spcBef>
              <a:tabLst>
                <a:tab pos="950594" algn="l"/>
                <a:tab pos="1910714" algn="l"/>
              </a:tabLst>
            </a:pPr>
            <a:r>
              <a:rPr sz="1800" spc="-50" dirty="0">
                <a:latin typeface="Microsoft Sans Serif"/>
                <a:cs typeface="Microsoft Sans Serif"/>
              </a:rPr>
              <a:t>Когда</a:t>
            </a:r>
            <a:r>
              <a:rPr sz="1800" spc="-6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мы</a:t>
            </a:r>
            <a:r>
              <a:rPr sz="1800" spc="-6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хотим</a:t>
            </a:r>
            <a:r>
              <a:rPr sz="1800" spc="-6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прочитать </a:t>
            </a:r>
            <a:r>
              <a:rPr sz="1800" dirty="0">
                <a:latin typeface="Microsoft Sans Serif"/>
                <a:cs typeface="Microsoft Sans Serif"/>
              </a:rPr>
              <a:t>свойство</a:t>
            </a:r>
            <a:r>
              <a:rPr sz="1800" spc="-4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из</a:t>
            </a:r>
            <a:r>
              <a:rPr sz="1800" spc="-3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Courier New"/>
                <a:cs typeface="Courier New"/>
              </a:rPr>
              <a:t>object</a:t>
            </a:r>
            <a:r>
              <a:rPr sz="1800" dirty="0">
                <a:latin typeface="Microsoft Sans Serif"/>
                <a:cs typeface="Microsoft Sans Serif"/>
              </a:rPr>
              <a:t>,</a:t>
            </a:r>
            <a:r>
              <a:rPr sz="1800" spc="-5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а</a:t>
            </a:r>
            <a:r>
              <a:rPr sz="1800" spc="-40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оно </a:t>
            </a:r>
            <a:r>
              <a:rPr sz="1800" spc="-35" dirty="0">
                <a:latin typeface="Microsoft Sans Serif"/>
                <a:cs typeface="Microsoft Sans Serif"/>
              </a:rPr>
              <a:t>отсутствует,</a:t>
            </a:r>
            <a:r>
              <a:rPr sz="1800" spc="-2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JavaScript </a:t>
            </a:r>
            <a:r>
              <a:rPr sz="1800" spc="-30" dirty="0">
                <a:latin typeface="Microsoft Sans Serif"/>
                <a:cs typeface="Microsoft Sans Serif"/>
              </a:rPr>
              <a:t>автоматически</a:t>
            </a:r>
            <a:r>
              <a:rPr sz="1800" spc="-3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берёт</a:t>
            </a:r>
            <a:r>
              <a:rPr sz="1800" spc="-2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его</a:t>
            </a:r>
            <a:r>
              <a:rPr sz="1800" spc="-30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из </a:t>
            </a:r>
            <a:r>
              <a:rPr sz="1800" spc="-10" dirty="0">
                <a:latin typeface="Microsoft Sans Serif"/>
                <a:cs typeface="Microsoft Sans Serif"/>
              </a:rPr>
              <a:t>прототипа.</a:t>
            </a:r>
            <a:r>
              <a:rPr sz="1800" spc="-11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Можно</a:t>
            </a:r>
            <a:r>
              <a:rPr sz="1800" spc="-10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задать </a:t>
            </a:r>
            <a:r>
              <a:rPr sz="1800" dirty="0">
                <a:latin typeface="Microsoft Sans Serif"/>
                <a:cs typeface="Microsoft Sans Serif"/>
              </a:rPr>
              <a:t>через </a:t>
            </a:r>
            <a:r>
              <a:rPr sz="18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sz="1800" spc="-10" dirty="0">
                <a:latin typeface="Courier New"/>
                <a:cs typeface="Courier New"/>
              </a:rPr>
              <a:t>proto</a:t>
            </a:r>
            <a:r>
              <a:rPr sz="18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sz="1800" spc="-50" dirty="0">
                <a:latin typeface="Microsoft Sans Serif"/>
                <a:cs typeface="Microsoft Sans Serif"/>
              </a:rPr>
              <a:t>.</a:t>
            </a:r>
            <a:endParaRPr sz="1800">
              <a:latin typeface="Microsoft Sans Serif"/>
              <a:cs typeface="Microsoft Sans Serif"/>
            </a:endParaRPr>
          </a:p>
          <a:p>
            <a:pPr marL="12700" marR="641985">
              <a:lnSpc>
                <a:spcPct val="105000"/>
              </a:lnSpc>
              <a:spcBef>
                <a:spcPts val="1100"/>
              </a:spcBef>
            </a:pPr>
            <a:r>
              <a:rPr sz="1800" spc="-10" dirty="0">
                <a:latin typeface="Microsoft Sans Serif"/>
                <a:cs typeface="Microsoft Sans Serif"/>
              </a:rPr>
              <a:t>Обход</a:t>
            </a:r>
            <a:r>
              <a:rPr sz="1800" spc="-9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прототипов происходит</a:t>
            </a:r>
            <a:r>
              <a:rPr sz="1800" spc="-3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от</a:t>
            </a:r>
            <a:r>
              <a:rPr sz="1800" spc="-30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самого </a:t>
            </a:r>
            <a:r>
              <a:rPr sz="1800" spc="-20" dirty="0">
                <a:latin typeface="Microsoft Sans Serif"/>
                <a:cs typeface="Microsoft Sans Serif"/>
              </a:rPr>
              <a:t>дочернего,</a:t>
            </a:r>
            <a:r>
              <a:rPr sz="1800" spc="-6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вниз</a:t>
            </a:r>
            <a:r>
              <a:rPr sz="1800" spc="-65" dirty="0">
                <a:latin typeface="Microsoft Sans Serif"/>
                <a:cs typeface="Microsoft Sans Serif"/>
              </a:rPr>
              <a:t> </a:t>
            </a:r>
            <a:r>
              <a:rPr sz="1800" spc="-50" dirty="0">
                <a:latin typeface="Microsoft Sans Serif"/>
                <a:cs typeface="Microsoft Sans Serif"/>
              </a:rPr>
              <a:t>к </a:t>
            </a:r>
            <a:r>
              <a:rPr sz="1800" spc="-10" dirty="0">
                <a:latin typeface="Microsoft Sans Serif"/>
                <a:cs typeface="Microsoft Sans Serif"/>
              </a:rPr>
              <a:t>родительским.</a:t>
            </a:r>
            <a:endParaRPr sz="180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09193" y="1278822"/>
            <a:ext cx="5323089" cy="3358118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-20" dirty="0"/>
              <a:t>F.prototype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84724" y="1175208"/>
            <a:ext cx="8171180" cy="6565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00"/>
              </a:spcBef>
            </a:pPr>
            <a:r>
              <a:rPr sz="1800" dirty="0">
                <a:latin typeface="Microsoft Sans Serif"/>
                <a:cs typeface="Microsoft Sans Serif"/>
              </a:rPr>
              <a:t>Если</a:t>
            </a:r>
            <a:r>
              <a:rPr sz="1800" spc="-12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в</a:t>
            </a:r>
            <a:r>
              <a:rPr sz="1800" spc="-3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Courier New"/>
                <a:cs typeface="Courier New"/>
              </a:rPr>
              <a:t>F.prototype</a:t>
            </a:r>
            <a:r>
              <a:rPr sz="1800" spc="-580" dirty="0">
                <a:latin typeface="Courier New"/>
                <a:cs typeface="Courier New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содержится</a:t>
            </a:r>
            <a:r>
              <a:rPr sz="1800" spc="-30" dirty="0">
                <a:latin typeface="Microsoft Sans Serif"/>
                <a:cs typeface="Microsoft Sans Serif"/>
              </a:rPr>
              <a:t> </a:t>
            </a:r>
            <a:r>
              <a:rPr sz="1800" spc="-50" dirty="0">
                <a:latin typeface="Microsoft Sans Serif"/>
                <a:cs typeface="Microsoft Sans Serif"/>
              </a:rPr>
              <a:t>объект,</a:t>
            </a:r>
            <a:r>
              <a:rPr sz="1800" spc="-3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оператор</a:t>
            </a:r>
            <a:r>
              <a:rPr sz="1800" spc="-1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Courier New"/>
                <a:cs typeface="Courier New"/>
              </a:rPr>
              <a:t>new</a:t>
            </a:r>
            <a:r>
              <a:rPr sz="1800" spc="-585" dirty="0">
                <a:latin typeface="Courier New"/>
                <a:cs typeface="Courier New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устанавливает</a:t>
            </a:r>
            <a:r>
              <a:rPr sz="1800" spc="-3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его</a:t>
            </a:r>
            <a:r>
              <a:rPr sz="1800" spc="-25" dirty="0">
                <a:latin typeface="Microsoft Sans Serif"/>
                <a:cs typeface="Microsoft Sans Serif"/>
              </a:rPr>
              <a:t> </a:t>
            </a:r>
            <a:r>
              <a:rPr sz="1800" spc="-50" dirty="0">
                <a:latin typeface="Microsoft Sans Serif"/>
                <a:cs typeface="Microsoft Sans Serif"/>
              </a:rPr>
              <a:t>в </a:t>
            </a:r>
            <a:r>
              <a:rPr sz="1800" spc="-10" dirty="0">
                <a:latin typeface="Microsoft Sans Serif"/>
                <a:cs typeface="Microsoft Sans Serif"/>
              </a:rPr>
              <a:t>качестве</a:t>
            </a:r>
            <a:r>
              <a:rPr sz="1800" spc="-7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Courier New"/>
                <a:cs typeface="Courier New"/>
              </a:rPr>
              <a:t>[[Prototype]]</a:t>
            </a:r>
            <a:r>
              <a:rPr sz="1800" spc="-580" dirty="0">
                <a:latin typeface="Courier New"/>
                <a:cs typeface="Courier New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для</a:t>
            </a:r>
            <a:r>
              <a:rPr sz="1800" spc="-3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нового</a:t>
            </a:r>
            <a:r>
              <a:rPr sz="1800" spc="-2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объекта.</a:t>
            </a:r>
            <a:endParaRPr sz="180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86722" y="1991048"/>
            <a:ext cx="6970560" cy="3152451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-20" dirty="0"/>
              <a:t>F.prototype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84724" y="1175208"/>
            <a:ext cx="7963534" cy="9721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00"/>
              </a:spcBef>
            </a:pPr>
            <a:r>
              <a:rPr sz="1800" dirty="0">
                <a:latin typeface="Microsoft Sans Serif"/>
                <a:cs typeface="Microsoft Sans Serif"/>
              </a:rPr>
              <a:t>На</a:t>
            </a:r>
            <a:r>
              <a:rPr sz="1800" spc="-3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прошлом</a:t>
            </a:r>
            <a:r>
              <a:rPr sz="1800" spc="-1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слайде</a:t>
            </a:r>
            <a:r>
              <a:rPr sz="1800" spc="-10" dirty="0">
                <a:latin typeface="Microsoft Sans Serif"/>
                <a:cs typeface="Microsoft Sans Serif"/>
              </a:rPr>
              <a:t> установка</a:t>
            </a:r>
            <a:r>
              <a:rPr sz="1800" spc="1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Courier New"/>
                <a:cs typeface="Courier New"/>
              </a:rPr>
              <a:t>Rabbit.prototype</a:t>
            </a:r>
            <a:r>
              <a:rPr sz="1800" spc="-60" dirty="0">
                <a:latin typeface="Courier New"/>
                <a:cs typeface="Courier New"/>
              </a:rPr>
              <a:t> </a:t>
            </a:r>
            <a:r>
              <a:rPr sz="1800" dirty="0">
                <a:latin typeface="Courier New"/>
                <a:cs typeface="Courier New"/>
              </a:rPr>
              <a:t>=</a:t>
            </a:r>
            <a:r>
              <a:rPr sz="1800" spc="-65" dirty="0">
                <a:latin typeface="Courier New"/>
                <a:cs typeface="Courier New"/>
              </a:rPr>
              <a:t> </a:t>
            </a:r>
            <a:r>
              <a:rPr sz="1800" spc="-10" dirty="0">
                <a:latin typeface="Courier New"/>
                <a:cs typeface="Courier New"/>
              </a:rPr>
              <a:t>animal</a:t>
            </a:r>
            <a:r>
              <a:rPr sz="1800" spc="-580" dirty="0">
                <a:latin typeface="Courier New"/>
                <a:cs typeface="Courier New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буквально говорит</a:t>
            </a:r>
            <a:r>
              <a:rPr sz="1800" spc="-65" dirty="0">
                <a:latin typeface="Microsoft Sans Serif"/>
                <a:cs typeface="Microsoft Sans Serif"/>
              </a:rPr>
              <a:t> </a:t>
            </a:r>
            <a:r>
              <a:rPr sz="1800" spc="-20" dirty="0">
                <a:latin typeface="Microsoft Sans Serif"/>
                <a:cs typeface="Microsoft Sans Serif"/>
              </a:rPr>
              <a:t>интерпретатору</a:t>
            </a:r>
            <a:r>
              <a:rPr sz="1800" spc="-6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следующее:</a:t>
            </a:r>
            <a:r>
              <a:rPr sz="1800" spc="-7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"При</a:t>
            </a:r>
            <a:r>
              <a:rPr sz="1800" spc="-7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создании</a:t>
            </a:r>
            <a:r>
              <a:rPr sz="1800" spc="-65" dirty="0">
                <a:latin typeface="Microsoft Sans Serif"/>
                <a:cs typeface="Microsoft Sans Serif"/>
              </a:rPr>
              <a:t> </a:t>
            </a:r>
            <a:r>
              <a:rPr sz="1800" spc="-20" dirty="0">
                <a:latin typeface="Microsoft Sans Serif"/>
                <a:cs typeface="Microsoft Sans Serif"/>
              </a:rPr>
              <a:t>объекта</a:t>
            </a:r>
            <a:r>
              <a:rPr sz="1800" spc="-6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через</a:t>
            </a:r>
            <a:r>
              <a:rPr sz="1800" spc="-40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Courier New"/>
                <a:cs typeface="Courier New"/>
              </a:rPr>
              <a:t>new </a:t>
            </a:r>
            <a:r>
              <a:rPr sz="1800" spc="-10" dirty="0">
                <a:latin typeface="Courier New"/>
                <a:cs typeface="Courier New"/>
              </a:rPr>
              <a:t>Rabbit()</a:t>
            </a:r>
            <a:r>
              <a:rPr sz="1800" spc="-585" dirty="0">
                <a:latin typeface="Courier New"/>
                <a:cs typeface="Courier New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запиши</a:t>
            </a:r>
            <a:r>
              <a:rPr sz="1800" spc="-3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ему</a:t>
            </a:r>
            <a:r>
              <a:rPr sz="1800" spc="1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Courier New"/>
                <a:cs typeface="Courier New"/>
              </a:rPr>
              <a:t>animal</a:t>
            </a:r>
            <a:r>
              <a:rPr sz="1800" spc="-585" dirty="0">
                <a:latin typeface="Courier New"/>
                <a:cs typeface="Courier New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в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Courier New"/>
                <a:cs typeface="Courier New"/>
              </a:rPr>
              <a:t>[[Prototype]]</a:t>
            </a:r>
            <a:r>
              <a:rPr sz="1800" spc="-10" dirty="0">
                <a:latin typeface="Microsoft Sans Serif"/>
                <a:cs typeface="Microsoft Sans Serif"/>
              </a:rPr>
              <a:t>".</a:t>
            </a:r>
            <a:endParaRPr sz="18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/>
              <a:t>prototype</a:t>
            </a:r>
            <a:r>
              <a:rPr spc="-10" dirty="0"/>
              <a:t> </a:t>
            </a:r>
            <a:r>
              <a:rPr dirty="0"/>
              <a:t>по-</a:t>
            </a:r>
            <a:r>
              <a:rPr spc="-10" dirty="0"/>
              <a:t>умолчанию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rgbClr val="000000"/>
                </a:solidFill>
              </a:rPr>
              <a:t>У</a:t>
            </a:r>
            <a:r>
              <a:rPr spc="-50" dirty="0">
                <a:solidFill>
                  <a:srgbClr val="000000"/>
                </a:solidFill>
              </a:rPr>
              <a:t> </a:t>
            </a:r>
            <a:r>
              <a:rPr spc="-20" dirty="0">
                <a:solidFill>
                  <a:srgbClr val="000000"/>
                </a:solidFill>
              </a:rPr>
              <a:t>каждой</a:t>
            </a:r>
            <a:r>
              <a:rPr spc="-50" dirty="0">
                <a:solidFill>
                  <a:srgbClr val="000000"/>
                </a:solidFill>
              </a:rPr>
              <a:t> </a:t>
            </a:r>
            <a:r>
              <a:rPr spc="-25" dirty="0">
                <a:solidFill>
                  <a:srgbClr val="000000"/>
                </a:solidFill>
              </a:rPr>
              <a:t>функции</a:t>
            </a:r>
            <a:r>
              <a:rPr spc="-55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по</a:t>
            </a:r>
            <a:r>
              <a:rPr spc="-45" dirty="0">
                <a:solidFill>
                  <a:srgbClr val="000000"/>
                </a:solidFill>
              </a:rPr>
              <a:t> </a:t>
            </a:r>
            <a:r>
              <a:rPr spc="-10" dirty="0">
                <a:solidFill>
                  <a:srgbClr val="000000"/>
                </a:solidFill>
              </a:rPr>
              <a:t>умолчанию</a:t>
            </a:r>
            <a:r>
              <a:rPr spc="-50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уже</a:t>
            </a:r>
            <a:r>
              <a:rPr spc="-50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есть</a:t>
            </a:r>
            <a:r>
              <a:rPr spc="-50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свойство</a:t>
            </a:r>
            <a:r>
              <a:rPr spc="-20" dirty="0">
                <a:solidFill>
                  <a:srgbClr val="000000"/>
                </a:solidFill>
              </a:rPr>
              <a:t> </a:t>
            </a:r>
            <a:r>
              <a:rPr spc="-10" dirty="0">
                <a:solidFill>
                  <a:srgbClr val="000000"/>
                </a:solidFill>
                <a:latin typeface="Courier New"/>
                <a:cs typeface="Courier New"/>
              </a:rPr>
              <a:t>prototype</a:t>
            </a:r>
            <a:r>
              <a:rPr spc="-10" dirty="0">
                <a:solidFill>
                  <a:srgbClr val="000000"/>
                </a:solidFill>
              </a:rPr>
              <a:t>.</a:t>
            </a:r>
          </a:p>
          <a:p>
            <a:pPr marL="12700" marR="5080">
              <a:lnSpc>
                <a:spcPct val="114999"/>
              </a:lnSpc>
              <a:spcBef>
                <a:spcPts val="1200"/>
              </a:spcBef>
            </a:pPr>
            <a:r>
              <a:rPr dirty="0">
                <a:solidFill>
                  <a:srgbClr val="000000"/>
                </a:solidFill>
              </a:rPr>
              <a:t>По</a:t>
            </a:r>
            <a:r>
              <a:rPr spc="-80" dirty="0">
                <a:solidFill>
                  <a:srgbClr val="000000"/>
                </a:solidFill>
              </a:rPr>
              <a:t> </a:t>
            </a:r>
            <a:r>
              <a:rPr spc="-10" dirty="0">
                <a:solidFill>
                  <a:srgbClr val="000000"/>
                </a:solidFill>
              </a:rPr>
              <a:t>умолчанию</a:t>
            </a:r>
            <a:r>
              <a:rPr spc="-30" dirty="0">
                <a:solidFill>
                  <a:srgbClr val="000000"/>
                </a:solidFill>
              </a:rPr>
              <a:t> </a:t>
            </a:r>
            <a:r>
              <a:rPr spc="-10" dirty="0">
                <a:solidFill>
                  <a:srgbClr val="000000"/>
                </a:solidFill>
                <a:latin typeface="Courier New"/>
                <a:cs typeface="Courier New"/>
              </a:rPr>
              <a:t>prototype</a:t>
            </a:r>
            <a:r>
              <a:rPr spc="-585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spc="470" dirty="0">
                <a:solidFill>
                  <a:srgbClr val="000000"/>
                </a:solidFill>
              </a:rPr>
              <a:t>–</a:t>
            </a:r>
            <a:r>
              <a:rPr spc="-30" dirty="0">
                <a:solidFill>
                  <a:srgbClr val="000000"/>
                </a:solidFill>
              </a:rPr>
              <a:t> </a:t>
            </a:r>
            <a:r>
              <a:rPr spc="-20" dirty="0">
                <a:solidFill>
                  <a:srgbClr val="000000"/>
                </a:solidFill>
              </a:rPr>
              <a:t>объект</a:t>
            </a:r>
            <a:r>
              <a:rPr spc="-30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с</a:t>
            </a:r>
            <a:r>
              <a:rPr spc="-30" dirty="0">
                <a:solidFill>
                  <a:srgbClr val="000000"/>
                </a:solidFill>
              </a:rPr>
              <a:t> </a:t>
            </a:r>
            <a:r>
              <a:rPr spc="-10" dirty="0">
                <a:solidFill>
                  <a:srgbClr val="000000"/>
                </a:solidFill>
              </a:rPr>
              <a:t>единственным</a:t>
            </a:r>
            <a:r>
              <a:rPr spc="-35" dirty="0">
                <a:solidFill>
                  <a:srgbClr val="000000"/>
                </a:solidFill>
              </a:rPr>
              <a:t> </a:t>
            </a:r>
            <a:r>
              <a:rPr spc="-10" dirty="0">
                <a:solidFill>
                  <a:srgbClr val="000000"/>
                </a:solidFill>
              </a:rPr>
              <a:t>свойством</a:t>
            </a:r>
            <a:r>
              <a:rPr spc="-30" dirty="0">
                <a:solidFill>
                  <a:srgbClr val="000000"/>
                </a:solidFill>
              </a:rPr>
              <a:t> </a:t>
            </a:r>
            <a:r>
              <a:rPr spc="-10" dirty="0">
                <a:solidFill>
                  <a:srgbClr val="000000"/>
                </a:solidFill>
              </a:rPr>
              <a:t>constructor, которое</a:t>
            </a:r>
            <a:r>
              <a:rPr spc="-25" dirty="0">
                <a:solidFill>
                  <a:srgbClr val="000000"/>
                </a:solidFill>
              </a:rPr>
              <a:t> </a:t>
            </a:r>
            <a:r>
              <a:rPr spc="-10" dirty="0">
                <a:solidFill>
                  <a:srgbClr val="000000"/>
                </a:solidFill>
              </a:rPr>
              <a:t>ссылается</a:t>
            </a:r>
            <a:r>
              <a:rPr spc="-30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на</a:t>
            </a:r>
            <a:r>
              <a:rPr spc="-25" dirty="0">
                <a:solidFill>
                  <a:srgbClr val="000000"/>
                </a:solidFill>
              </a:rPr>
              <a:t> </a:t>
            </a:r>
            <a:r>
              <a:rPr spc="-50" dirty="0">
                <a:solidFill>
                  <a:srgbClr val="000000"/>
                </a:solidFill>
              </a:rPr>
              <a:t>функцию-</a:t>
            </a:r>
            <a:r>
              <a:rPr spc="-10" dirty="0">
                <a:solidFill>
                  <a:srgbClr val="000000"/>
                </a:solidFill>
              </a:rPr>
              <a:t>конструктор.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6274" y="2376495"/>
            <a:ext cx="8231433" cy="2715744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/>
              <a:t>Встроенные</a:t>
            </a:r>
            <a:r>
              <a:rPr spc="-15" dirty="0"/>
              <a:t> </a:t>
            </a:r>
            <a:r>
              <a:rPr spc="-10" dirty="0"/>
              <a:t>прототипы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22461" y="1152472"/>
            <a:ext cx="7699046" cy="3331893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/>
              <a:t>Встроенные</a:t>
            </a:r>
            <a:r>
              <a:rPr spc="-15" dirty="0"/>
              <a:t> </a:t>
            </a:r>
            <a:r>
              <a:rPr spc="-10" dirty="0"/>
              <a:t>прототипы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42390" y="1292874"/>
            <a:ext cx="6019158" cy="3627808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081866" y="2100588"/>
            <a:ext cx="4980305" cy="1097280"/>
          </a:xfrm>
          <a:prstGeom prst="rect">
            <a:avLst/>
          </a:prstGeom>
        </p:spPr>
        <p:txBody>
          <a:bodyPr vert="horz" wrap="square" lIns="0" tIns="1784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405"/>
              </a:spcBef>
            </a:pPr>
            <a:r>
              <a:rPr sz="3600" dirty="0">
                <a:latin typeface="Microsoft Sans Serif"/>
                <a:cs typeface="Microsoft Sans Serif"/>
              </a:rPr>
              <a:t>Продвинутые</a:t>
            </a:r>
            <a:r>
              <a:rPr sz="3600" spc="-155" dirty="0">
                <a:latin typeface="Microsoft Sans Serif"/>
                <a:cs typeface="Microsoft Sans Serif"/>
              </a:rPr>
              <a:t> </a:t>
            </a:r>
            <a:r>
              <a:rPr sz="3600" spc="-10" dirty="0">
                <a:latin typeface="Microsoft Sans Serif"/>
                <a:cs typeface="Microsoft Sans Serif"/>
              </a:rPr>
              <a:t>классы</a:t>
            </a:r>
            <a:endParaRPr sz="3600">
              <a:latin typeface="Microsoft Sans Serif"/>
              <a:cs typeface="Microsoft Sans Serif"/>
            </a:endParaRPr>
          </a:p>
          <a:p>
            <a:pPr algn="ctr">
              <a:lnSpc>
                <a:spcPct val="100000"/>
              </a:lnSpc>
              <a:spcBef>
                <a:spcPts val="650"/>
              </a:spcBef>
            </a:pPr>
            <a:r>
              <a:rPr sz="1800" spc="-10" dirty="0">
                <a:solidFill>
                  <a:srgbClr val="595959"/>
                </a:solidFill>
                <a:latin typeface="Microsoft Sans Serif"/>
                <a:cs typeface="Microsoft Sans Serif"/>
              </a:rPr>
              <a:t>Подробнее</a:t>
            </a:r>
            <a:r>
              <a:rPr sz="1800" spc="-25" dirty="0">
                <a:solidFill>
                  <a:srgbClr val="59595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/>
                <a:cs typeface="Microsoft Sans Serif"/>
              </a:rPr>
              <a:t>тут</a:t>
            </a:r>
            <a:r>
              <a:rPr sz="1800" spc="-25" dirty="0">
                <a:solidFill>
                  <a:srgbClr val="59595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595959"/>
                </a:solidFill>
                <a:latin typeface="Microsoft Sans Serif"/>
                <a:cs typeface="Microsoft Sans Serif"/>
              </a:rPr>
              <a:t>https://learn.javascript.ru/classes</a:t>
            </a:r>
            <a:endParaRPr sz="18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-10" dirty="0"/>
              <a:t>arguments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84724" y="1216356"/>
            <a:ext cx="63449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latin typeface="Microsoft Sans Serif"/>
                <a:cs typeface="Microsoft Sans Serif"/>
              </a:rPr>
              <a:t>rest-</a:t>
            </a:r>
            <a:r>
              <a:rPr sz="1800" spc="-10" dirty="0">
                <a:latin typeface="Microsoft Sans Serif"/>
                <a:cs typeface="Microsoft Sans Serif"/>
              </a:rPr>
              <a:t>оператор</a:t>
            </a:r>
            <a:r>
              <a:rPr sz="1800" spc="-3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это</a:t>
            </a:r>
            <a:r>
              <a:rPr sz="1800" spc="-3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новомодная</a:t>
            </a:r>
            <a:r>
              <a:rPr sz="1800" spc="-3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штука.</a:t>
            </a:r>
            <a:r>
              <a:rPr sz="1800" spc="-3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А</a:t>
            </a:r>
            <a:r>
              <a:rPr sz="1800" spc="-30" dirty="0">
                <a:latin typeface="Microsoft Sans Serif"/>
                <a:cs typeface="Microsoft Sans Serif"/>
              </a:rPr>
              <a:t> </a:t>
            </a:r>
            <a:r>
              <a:rPr sz="1800" spc="-40" dirty="0">
                <a:latin typeface="Microsoft Sans Serif"/>
                <a:cs typeface="Microsoft Sans Serif"/>
              </a:rPr>
              <a:t>как</a:t>
            </a:r>
            <a:r>
              <a:rPr sz="1800" spc="-3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было</a:t>
            </a:r>
            <a:r>
              <a:rPr sz="1800" spc="-3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раньше??</a:t>
            </a:r>
            <a:endParaRPr sz="180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26141" y="1631796"/>
            <a:ext cx="6091692" cy="293706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2255817" y="4711674"/>
            <a:ext cx="326453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Microsoft Sans Serif"/>
                <a:cs typeface="Microsoft Sans Serif"/>
              </a:rPr>
              <a:t>*arguments</a:t>
            </a:r>
            <a:r>
              <a:rPr sz="1400" spc="-25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нет</a:t>
            </a:r>
            <a:r>
              <a:rPr sz="1400" spc="-25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в</a:t>
            </a:r>
            <a:r>
              <a:rPr sz="1400" spc="-25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стрелочных</a:t>
            </a:r>
            <a:r>
              <a:rPr sz="1400" spc="-25" dirty="0">
                <a:latin typeface="Microsoft Sans Serif"/>
                <a:cs typeface="Microsoft Sans Serif"/>
              </a:rPr>
              <a:t> </a:t>
            </a:r>
            <a:r>
              <a:rPr sz="1400" spc="-10" dirty="0">
                <a:latin typeface="Microsoft Sans Serif"/>
                <a:cs typeface="Microsoft Sans Serif"/>
              </a:rPr>
              <a:t>функциях</a:t>
            </a:r>
            <a:endParaRPr sz="14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/>
              <a:t>Сразу</a:t>
            </a:r>
            <a:r>
              <a:rPr spc="-110" dirty="0"/>
              <a:t> </a:t>
            </a:r>
            <a:r>
              <a:rPr dirty="0"/>
              <a:t>к</a:t>
            </a:r>
            <a:r>
              <a:rPr spc="-105" dirty="0"/>
              <a:t> </a:t>
            </a:r>
            <a:r>
              <a:rPr spc="-10" dirty="0"/>
              <a:t>наследованию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311699" y="616651"/>
            <a:ext cx="8427720" cy="4261485"/>
            <a:chOff x="311699" y="616651"/>
            <a:chExt cx="8427720" cy="426148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1699" y="1152472"/>
              <a:ext cx="5729513" cy="372554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94965" y="616651"/>
              <a:ext cx="3944016" cy="201379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/>
              <a:t>Сразу</a:t>
            </a:r>
            <a:r>
              <a:rPr spc="-110" dirty="0"/>
              <a:t> </a:t>
            </a:r>
            <a:r>
              <a:rPr dirty="0"/>
              <a:t>к</a:t>
            </a:r>
            <a:r>
              <a:rPr spc="-105" dirty="0"/>
              <a:t> </a:t>
            </a:r>
            <a:r>
              <a:rPr spc="-10" dirty="0"/>
              <a:t>наследованию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311699" y="602656"/>
            <a:ext cx="8832850" cy="4317365"/>
            <a:chOff x="311699" y="602656"/>
            <a:chExt cx="8832850" cy="431736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1699" y="2272420"/>
              <a:ext cx="5265789" cy="264706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04317" y="602656"/>
              <a:ext cx="5139683" cy="291861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/>
              <a:t>А</a:t>
            </a:r>
            <a:r>
              <a:rPr spc="-15" dirty="0"/>
              <a:t> </a:t>
            </a:r>
            <a:r>
              <a:rPr spc="-20" dirty="0"/>
              <a:t>статические</a:t>
            </a:r>
            <a:r>
              <a:rPr spc="-10" dirty="0"/>
              <a:t> методы?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84724" y="1211418"/>
            <a:ext cx="4161790" cy="765175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12700" marR="5080">
              <a:lnSpc>
                <a:spcPts val="1440"/>
              </a:lnSpc>
              <a:spcBef>
                <a:spcPts val="204"/>
              </a:spcBef>
            </a:pPr>
            <a:r>
              <a:rPr sz="1250" spc="-25" dirty="0">
                <a:latin typeface="Microsoft Sans Serif"/>
                <a:cs typeface="Microsoft Sans Serif"/>
              </a:rPr>
              <a:t>Так</a:t>
            </a:r>
            <a:r>
              <a:rPr sz="1250" spc="-30" dirty="0">
                <a:latin typeface="Microsoft Sans Serif"/>
                <a:cs typeface="Microsoft Sans Serif"/>
              </a:rPr>
              <a:t> </a:t>
            </a:r>
            <a:r>
              <a:rPr sz="1250" dirty="0">
                <a:latin typeface="Microsoft Sans Serif"/>
                <a:cs typeface="Microsoft Sans Serif"/>
              </a:rPr>
              <a:t>что</a:t>
            </a:r>
            <a:r>
              <a:rPr sz="1250" spc="-10" dirty="0">
                <a:latin typeface="Microsoft Sans Serif"/>
                <a:cs typeface="Microsoft Sans Serif"/>
              </a:rPr>
              <a:t> </a:t>
            </a:r>
            <a:r>
              <a:rPr sz="1250" dirty="0">
                <a:latin typeface="Courier New"/>
                <a:cs typeface="Courier New"/>
              </a:rPr>
              <a:t>Rabbit</a:t>
            </a:r>
            <a:r>
              <a:rPr sz="1250" spc="-40" dirty="0">
                <a:latin typeface="Courier New"/>
                <a:cs typeface="Courier New"/>
              </a:rPr>
              <a:t> </a:t>
            </a:r>
            <a:r>
              <a:rPr sz="1250" dirty="0">
                <a:latin typeface="Courier New"/>
                <a:cs typeface="Courier New"/>
              </a:rPr>
              <a:t>extends</a:t>
            </a:r>
            <a:r>
              <a:rPr sz="1250" spc="-45" dirty="0">
                <a:latin typeface="Courier New"/>
                <a:cs typeface="Courier New"/>
              </a:rPr>
              <a:t> </a:t>
            </a:r>
            <a:r>
              <a:rPr sz="1250" spc="-10" dirty="0">
                <a:latin typeface="Courier New"/>
                <a:cs typeface="Courier New"/>
              </a:rPr>
              <a:t>Animal</a:t>
            </a:r>
            <a:r>
              <a:rPr sz="1250" spc="-405" dirty="0">
                <a:latin typeface="Courier New"/>
                <a:cs typeface="Courier New"/>
              </a:rPr>
              <a:t> </a:t>
            </a:r>
            <a:r>
              <a:rPr sz="1250" dirty="0">
                <a:latin typeface="Microsoft Sans Serif"/>
                <a:cs typeface="Microsoft Sans Serif"/>
              </a:rPr>
              <a:t>создаёт</a:t>
            </a:r>
            <a:r>
              <a:rPr sz="1250" spc="-10" dirty="0">
                <a:latin typeface="Microsoft Sans Serif"/>
                <a:cs typeface="Microsoft Sans Serif"/>
              </a:rPr>
              <a:t> </a:t>
            </a:r>
            <a:r>
              <a:rPr sz="1250" dirty="0">
                <a:latin typeface="Microsoft Sans Serif"/>
                <a:cs typeface="Microsoft Sans Serif"/>
              </a:rPr>
              <a:t>две</a:t>
            </a:r>
            <a:r>
              <a:rPr sz="1250" spc="-5" dirty="0">
                <a:latin typeface="Microsoft Sans Serif"/>
                <a:cs typeface="Microsoft Sans Serif"/>
              </a:rPr>
              <a:t> </a:t>
            </a:r>
            <a:r>
              <a:rPr sz="1250" spc="-10" dirty="0">
                <a:latin typeface="Microsoft Sans Serif"/>
                <a:cs typeface="Microsoft Sans Serif"/>
              </a:rPr>
              <a:t>ссылки </a:t>
            </a:r>
            <a:r>
              <a:rPr sz="1250" dirty="0">
                <a:latin typeface="Microsoft Sans Serif"/>
                <a:cs typeface="Microsoft Sans Serif"/>
              </a:rPr>
              <a:t>на</a:t>
            </a:r>
            <a:r>
              <a:rPr sz="1250" spc="-65" dirty="0">
                <a:latin typeface="Microsoft Sans Serif"/>
                <a:cs typeface="Microsoft Sans Serif"/>
              </a:rPr>
              <a:t> </a:t>
            </a:r>
            <a:r>
              <a:rPr sz="1250" spc="-10" dirty="0">
                <a:latin typeface="Microsoft Sans Serif"/>
                <a:cs typeface="Microsoft Sans Serif"/>
              </a:rPr>
              <a:t>прототип:</a:t>
            </a:r>
            <a:r>
              <a:rPr sz="1250" spc="-25" dirty="0">
                <a:latin typeface="Microsoft Sans Serif"/>
                <a:cs typeface="Microsoft Sans Serif"/>
              </a:rPr>
              <a:t> </a:t>
            </a:r>
            <a:r>
              <a:rPr sz="1250" spc="-10" dirty="0">
                <a:latin typeface="Microsoft Sans Serif"/>
                <a:cs typeface="Microsoft Sans Serif"/>
              </a:rPr>
              <a:t>функция</a:t>
            </a:r>
            <a:r>
              <a:rPr sz="1250" spc="-20" dirty="0">
                <a:latin typeface="Microsoft Sans Serif"/>
                <a:cs typeface="Microsoft Sans Serif"/>
              </a:rPr>
              <a:t> </a:t>
            </a:r>
            <a:r>
              <a:rPr sz="1250" spc="-10" dirty="0">
                <a:latin typeface="Courier New"/>
                <a:cs typeface="Courier New"/>
              </a:rPr>
              <a:t>Rabbit</a:t>
            </a:r>
            <a:r>
              <a:rPr sz="1250" spc="-405" dirty="0">
                <a:latin typeface="Courier New"/>
                <a:cs typeface="Courier New"/>
              </a:rPr>
              <a:t> </a:t>
            </a:r>
            <a:r>
              <a:rPr sz="1250" spc="-10" dirty="0">
                <a:latin typeface="Microsoft Sans Serif"/>
                <a:cs typeface="Microsoft Sans Serif"/>
              </a:rPr>
              <a:t>прототипно</a:t>
            </a:r>
            <a:r>
              <a:rPr sz="1250" spc="-25" dirty="0">
                <a:latin typeface="Microsoft Sans Serif"/>
                <a:cs typeface="Microsoft Sans Serif"/>
              </a:rPr>
              <a:t> </a:t>
            </a:r>
            <a:r>
              <a:rPr sz="1250" dirty="0">
                <a:latin typeface="Microsoft Sans Serif"/>
                <a:cs typeface="Microsoft Sans Serif"/>
              </a:rPr>
              <a:t>наследует</a:t>
            </a:r>
            <a:r>
              <a:rPr sz="1250" spc="-20" dirty="0">
                <a:latin typeface="Microsoft Sans Serif"/>
                <a:cs typeface="Microsoft Sans Serif"/>
              </a:rPr>
              <a:t> </a:t>
            </a:r>
            <a:r>
              <a:rPr sz="1250" spc="-25" dirty="0">
                <a:latin typeface="Microsoft Sans Serif"/>
                <a:cs typeface="Microsoft Sans Serif"/>
              </a:rPr>
              <a:t>от </a:t>
            </a:r>
            <a:r>
              <a:rPr sz="1250" spc="-10" dirty="0">
                <a:latin typeface="Microsoft Sans Serif"/>
                <a:cs typeface="Microsoft Sans Serif"/>
              </a:rPr>
              <a:t>функции</a:t>
            </a:r>
            <a:r>
              <a:rPr sz="1250" spc="20" dirty="0">
                <a:latin typeface="Microsoft Sans Serif"/>
                <a:cs typeface="Microsoft Sans Serif"/>
              </a:rPr>
              <a:t> </a:t>
            </a:r>
            <a:r>
              <a:rPr sz="1250" dirty="0">
                <a:latin typeface="Courier New"/>
                <a:cs typeface="Courier New"/>
              </a:rPr>
              <a:t>Animal</a:t>
            </a:r>
            <a:r>
              <a:rPr sz="1250" dirty="0">
                <a:latin typeface="Microsoft Sans Serif"/>
                <a:cs typeface="Microsoft Sans Serif"/>
              </a:rPr>
              <a:t>,</a:t>
            </a:r>
            <a:r>
              <a:rPr sz="1250" spc="20" dirty="0">
                <a:latin typeface="Microsoft Sans Serif"/>
                <a:cs typeface="Microsoft Sans Serif"/>
              </a:rPr>
              <a:t> </a:t>
            </a:r>
            <a:r>
              <a:rPr sz="1250" spc="-10" dirty="0">
                <a:latin typeface="Courier New"/>
                <a:cs typeface="Courier New"/>
              </a:rPr>
              <a:t>Rabbit.prototype</a:t>
            </a:r>
            <a:r>
              <a:rPr sz="1250" spc="-400" dirty="0">
                <a:latin typeface="Courier New"/>
                <a:cs typeface="Courier New"/>
              </a:rPr>
              <a:t> </a:t>
            </a:r>
            <a:r>
              <a:rPr sz="1250" spc="-10" dirty="0">
                <a:latin typeface="Microsoft Sans Serif"/>
                <a:cs typeface="Microsoft Sans Serif"/>
              </a:rPr>
              <a:t>прототипно </a:t>
            </a:r>
            <a:r>
              <a:rPr sz="1250" dirty="0">
                <a:latin typeface="Microsoft Sans Serif"/>
                <a:cs typeface="Microsoft Sans Serif"/>
              </a:rPr>
              <a:t>наследует</a:t>
            </a:r>
            <a:r>
              <a:rPr sz="1250" spc="-50" dirty="0">
                <a:latin typeface="Microsoft Sans Serif"/>
                <a:cs typeface="Microsoft Sans Serif"/>
              </a:rPr>
              <a:t> </a:t>
            </a:r>
            <a:r>
              <a:rPr sz="1250" dirty="0">
                <a:latin typeface="Microsoft Sans Serif"/>
                <a:cs typeface="Microsoft Sans Serif"/>
              </a:rPr>
              <a:t>от</a:t>
            </a:r>
            <a:r>
              <a:rPr sz="1250" spc="-50" dirty="0">
                <a:latin typeface="Microsoft Sans Serif"/>
                <a:cs typeface="Microsoft Sans Serif"/>
              </a:rPr>
              <a:t> </a:t>
            </a:r>
            <a:r>
              <a:rPr sz="1250" spc="-10" dirty="0">
                <a:latin typeface="Courier New"/>
                <a:cs typeface="Courier New"/>
              </a:rPr>
              <a:t>Animal.prototype</a:t>
            </a:r>
            <a:r>
              <a:rPr sz="1250" spc="-10" dirty="0">
                <a:latin typeface="Microsoft Sans Serif"/>
                <a:cs typeface="Microsoft Sans Serif"/>
              </a:rPr>
              <a:t>.</a:t>
            </a:r>
            <a:endParaRPr sz="125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08190" y="0"/>
            <a:ext cx="4335791" cy="514350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75365" y="2313422"/>
            <a:ext cx="3811503" cy="2589103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/>
              <a:t>Я</a:t>
            </a:r>
            <a:r>
              <a:rPr spc="-10" dirty="0"/>
              <a:t> </a:t>
            </a:r>
            <a:r>
              <a:rPr dirty="0"/>
              <a:t>ничего</a:t>
            </a:r>
            <a:r>
              <a:rPr spc="-10" dirty="0"/>
              <a:t> </a:t>
            </a:r>
            <a:r>
              <a:rPr dirty="0"/>
              <a:t>не</a:t>
            </a:r>
            <a:r>
              <a:rPr spc="-5" dirty="0"/>
              <a:t> </a:t>
            </a:r>
            <a:r>
              <a:rPr spc="-10" dirty="0"/>
              <a:t>понял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rgbClr val="000000"/>
                </a:solidFill>
              </a:rPr>
              <a:t>Это </a:t>
            </a:r>
            <a:r>
              <a:rPr spc="-10" dirty="0">
                <a:solidFill>
                  <a:srgbClr val="000000"/>
                </a:solidFill>
              </a:rPr>
              <a:t>нормально!!!</a:t>
            </a:r>
          </a:p>
          <a:p>
            <a:pPr marL="12700" marR="5080">
              <a:lnSpc>
                <a:spcPct val="114999"/>
              </a:lnSpc>
              <a:spcBef>
                <a:spcPts val="1200"/>
              </a:spcBef>
            </a:pPr>
            <a:r>
              <a:rPr spc="-85" dirty="0">
                <a:solidFill>
                  <a:srgbClr val="000000"/>
                </a:solidFill>
              </a:rPr>
              <a:t>Как</a:t>
            </a:r>
            <a:r>
              <a:rPr spc="-35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правило</a:t>
            </a:r>
            <a:r>
              <a:rPr spc="-35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мы</a:t>
            </a:r>
            <a:r>
              <a:rPr spc="-40" dirty="0">
                <a:solidFill>
                  <a:srgbClr val="000000"/>
                </a:solidFill>
              </a:rPr>
              <a:t> </a:t>
            </a:r>
            <a:r>
              <a:rPr spc="-10" dirty="0">
                <a:solidFill>
                  <a:srgbClr val="000000"/>
                </a:solidFill>
              </a:rPr>
              <a:t>редко</a:t>
            </a:r>
            <a:r>
              <a:rPr spc="-30" dirty="0">
                <a:solidFill>
                  <a:srgbClr val="000000"/>
                </a:solidFill>
              </a:rPr>
              <a:t> </a:t>
            </a:r>
            <a:r>
              <a:rPr spc="-20" dirty="0">
                <a:solidFill>
                  <a:srgbClr val="000000"/>
                </a:solidFill>
              </a:rPr>
              <a:t>сталкиваемся</a:t>
            </a:r>
            <a:r>
              <a:rPr spc="-35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с</a:t>
            </a:r>
            <a:r>
              <a:rPr spc="-35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этим</a:t>
            </a:r>
            <a:r>
              <a:rPr spc="-35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на</a:t>
            </a:r>
            <a:r>
              <a:rPr spc="-35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работе</a:t>
            </a:r>
            <a:r>
              <a:rPr spc="-30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или</a:t>
            </a:r>
            <a:r>
              <a:rPr spc="-35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учебе.</a:t>
            </a:r>
            <a:r>
              <a:rPr spc="-40" dirty="0">
                <a:solidFill>
                  <a:srgbClr val="000000"/>
                </a:solidFill>
              </a:rPr>
              <a:t> </a:t>
            </a:r>
            <a:r>
              <a:rPr spc="-25" dirty="0">
                <a:solidFill>
                  <a:srgbClr val="000000"/>
                </a:solidFill>
              </a:rPr>
              <a:t>Эта </a:t>
            </a:r>
            <a:r>
              <a:rPr spc="-10" dirty="0">
                <a:solidFill>
                  <a:srgbClr val="000000"/>
                </a:solidFill>
              </a:rPr>
              <a:t>информация</a:t>
            </a:r>
            <a:r>
              <a:rPr spc="-50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нужна</a:t>
            </a:r>
            <a:r>
              <a:rPr spc="-45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для</a:t>
            </a:r>
            <a:r>
              <a:rPr spc="-50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более</a:t>
            </a:r>
            <a:r>
              <a:rPr spc="-45" dirty="0">
                <a:solidFill>
                  <a:srgbClr val="000000"/>
                </a:solidFill>
              </a:rPr>
              <a:t> </a:t>
            </a:r>
            <a:r>
              <a:rPr spc="-30" dirty="0">
                <a:solidFill>
                  <a:srgbClr val="000000"/>
                </a:solidFill>
              </a:rPr>
              <a:t>комплексного</a:t>
            </a:r>
            <a:r>
              <a:rPr spc="-45" dirty="0">
                <a:solidFill>
                  <a:srgbClr val="000000"/>
                </a:solidFill>
              </a:rPr>
              <a:t> </a:t>
            </a:r>
            <a:r>
              <a:rPr spc="-20" dirty="0">
                <a:solidFill>
                  <a:srgbClr val="000000"/>
                </a:solidFill>
              </a:rPr>
              <a:t>понимания</a:t>
            </a:r>
            <a:r>
              <a:rPr spc="-50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того,</a:t>
            </a:r>
            <a:r>
              <a:rPr spc="-50" dirty="0">
                <a:solidFill>
                  <a:srgbClr val="000000"/>
                </a:solidFill>
              </a:rPr>
              <a:t> </a:t>
            </a:r>
            <a:r>
              <a:rPr spc="-40" dirty="0">
                <a:solidFill>
                  <a:srgbClr val="000000"/>
                </a:solidFill>
              </a:rPr>
              <a:t>как</a:t>
            </a:r>
            <a:r>
              <a:rPr spc="-50" dirty="0">
                <a:solidFill>
                  <a:srgbClr val="000000"/>
                </a:solidFill>
              </a:rPr>
              <a:t> </a:t>
            </a:r>
            <a:r>
              <a:rPr spc="-10" dirty="0">
                <a:solidFill>
                  <a:srgbClr val="000000"/>
                </a:solidFill>
              </a:rPr>
              <a:t>устроен </a:t>
            </a:r>
            <a:r>
              <a:rPr dirty="0">
                <a:solidFill>
                  <a:srgbClr val="000000"/>
                </a:solidFill>
              </a:rPr>
              <a:t>javascript</a:t>
            </a:r>
            <a:r>
              <a:rPr spc="-30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(ну</a:t>
            </a:r>
            <a:r>
              <a:rPr spc="-20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и</a:t>
            </a:r>
            <a:r>
              <a:rPr spc="-30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на</a:t>
            </a:r>
            <a:r>
              <a:rPr spc="-20" dirty="0">
                <a:solidFill>
                  <a:srgbClr val="000000"/>
                </a:solidFill>
              </a:rPr>
              <a:t> </a:t>
            </a:r>
            <a:r>
              <a:rPr spc="-10" dirty="0">
                <a:solidFill>
                  <a:srgbClr val="000000"/>
                </a:solidFill>
              </a:rPr>
              <a:t>собеседованиях</a:t>
            </a:r>
            <a:r>
              <a:rPr spc="-25" dirty="0">
                <a:solidFill>
                  <a:srgbClr val="000000"/>
                </a:solidFill>
              </a:rPr>
              <a:t> </a:t>
            </a:r>
            <a:r>
              <a:rPr spc="-10" dirty="0">
                <a:solidFill>
                  <a:srgbClr val="000000"/>
                </a:solidFill>
              </a:rPr>
              <a:t>спрашивают).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69637" y="2266437"/>
            <a:ext cx="419989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/>
              <a:t>Я</a:t>
            </a:r>
            <a:r>
              <a:rPr sz="3600" spc="-40" dirty="0"/>
              <a:t> </a:t>
            </a:r>
            <a:r>
              <a:rPr sz="3600" dirty="0"/>
              <a:t>люблю</a:t>
            </a:r>
            <a:r>
              <a:rPr sz="3600" spc="-25" dirty="0"/>
              <a:t> </a:t>
            </a:r>
            <a:r>
              <a:rPr sz="3600" spc="-10" dirty="0"/>
              <a:t>JavaScript</a:t>
            </a:r>
            <a:endParaRPr sz="360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030964" y="2100588"/>
            <a:ext cx="5081905" cy="1097280"/>
          </a:xfrm>
          <a:prstGeom prst="rect">
            <a:avLst/>
          </a:prstGeom>
        </p:spPr>
        <p:txBody>
          <a:bodyPr vert="horz" wrap="square" lIns="0" tIns="178435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1405"/>
              </a:spcBef>
            </a:pPr>
            <a:r>
              <a:rPr sz="3600" spc="-10" dirty="0">
                <a:latin typeface="Microsoft Sans Serif"/>
                <a:cs typeface="Microsoft Sans Serif"/>
              </a:rPr>
              <a:t>Модули</a:t>
            </a:r>
            <a:endParaRPr sz="3600">
              <a:latin typeface="Microsoft Sans Serif"/>
              <a:cs typeface="Microsoft Sans Serif"/>
            </a:endParaRPr>
          </a:p>
          <a:p>
            <a:pPr algn="ctr">
              <a:lnSpc>
                <a:spcPct val="100000"/>
              </a:lnSpc>
              <a:spcBef>
                <a:spcPts val="650"/>
              </a:spcBef>
            </a:pPr>
            <a:r>
              <a:rPr sz="1800" spc="-10" dirty="0">
                <a:solidFill>
                  <a:srgbClr val="595959"/>
                </a:solidFill>
                <a:latin typeface="Microsoft Sans Serif"/>
                <a:cs typeface="Microsoft Sans Serif"/>
              </a:rPr>
              <a:t>Подробнее</a:t>
            </a:r>
            <a:r>
              <a:rPr sz="1800" spc="-25" dirty="0">
                <a:solidFill>
                  <a:srgbClr val="59595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/>
                <a:cs typeface="Microsoft Sans Serif"/>
              </a:rPr>
              <a:t>тут</a:t>
            </a:r>
            <a:r>
              <a:rPr sz="1800" spc="-25" dirty="0">
                <a:solidFill>
                  <a:srgbClr val="59595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595959"/>
                </a:solidFill>
                <a:latin typeface="Microsoft Sans Serif"/>
                <a:cs typeface="Microsoft Sans Serif"/>
              </a:rPr>
              <a:t>https://learn.javascript.ru/modules</a:t>
            </a:r>
            <a:endParaRPr sz="18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-10" dirty="0"/>
              <a:t>Модули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75248" y="1175208"/>
            <a:ext cx="7859395" cy="16027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9095" marR="882650" indent="-367030">
              <a:lnSpc>
                <a:spcPct val="114999"/>
              </a:lnSpc>
              <a:spcBef>
                <a:spcPts val="100"/>
              </a:spcBef>
              <a:buFont typeface="Microsoft Sans Serif"/>
              <a:buChar char="●"/>
              <a:tabLst>
                <a:tab pos="379095" algn="l"/>
              </a:tabLst>
            </a:pPr>
            <a:r>
              <a:rPr sz="1800" dirty="0">
                <a:latin typeface="Courier New"/>
                <a:cs typeface="Courier New"/>
              </a:rPr>
              <a:t>AMD</a:t>
            </a:r>
            <a:r>
              <a:rPr sz="1800" spc="-105" dirty="0">
                <a:latin typeface="Courier New"/>
                <a:cs typeface="Courier New"/>
              </a:rPr>
              <a:t> </a:t>
            </a:r>
            <a:r>
              <a:rPr sz="1800" dirty="0">
                <a:latin typeface="Courier New"/>
                <a:cs typeface="Courier New"/>
              </a:rPr>
              <a:t>-</a:t>
            </a:r>
            <a:r>
              <a:rPr sz="1800" spc="-100" dirty="0">
                <a:latin typeface="Courier New"/>
                <a:cs typeface="Courier New"/>
              </a:rPr>
              <a:t> </a:t>
            </a:r>
            <a:r>
              <a:rPr sz="1800" dirty="0">
                <a:solidFill>
                  <a:srgbClr val="31312F"/>
                </a:solidFill>
                <a:latin typeface="Microsoft Sans Serif"/>
                <a:cs typeface="Microsoft Sans Serif"/>
              </a:rPr>
              <a:t>одна</a:t>
            </a:r>
            <a:r>
              <a:rPr sz="1800" spc="-25" dirty="0">
                <a:solidFill>
                  <a:srgbClr val="31312F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31312F"/>
                </a:solidFill>
                <a:latin typeface="Microsoft Sans Serif"/>
                <a:cs typeface="Microsoft Sans Serif"/>
              </a:rPr>
              <a:t>из</a:t>
            </a:r>
            <a:r>
              <a:rPr sz="1800" spc="-30" dirty="0">
                <a:solidFill>
                  <a:srgbClr val="31312F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31312F"/>
                </a:solidFill>
                <a:latin typeface="Microsoft Sans Serif"/>
                <a:cs typeface="Microsoft Sans Serif"/>
              </a:rPr>
              <a:t>самых</a:t>
            </a:r>
            <a:r>
              <a:rPr sz="1800" spc="-25" dirty="0">
                <a:solidFill>
                  <a:srgbClr val="31312F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31312F"/>
                </a:solidFill>
                <a:latin typeface="Microsoft Sans Serif"/>
                <a:cs typeface="Microsoft Sans Serif"/>
              </a:rPr>
              <a:t>старых</a:t>
            </a:r>
            <a:r>
              <a:rPr sz="1800" spc="-25" dirty="0">
                <a:solidFill>
                  <a:srgbClr val="31312F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31312F"/>
                </a:solidFill>
                <a:latin typeface="Microsoft Sans Serif"/>
                <a:cs typeface="Microsoft Sans Serif"/>
              </a:rPr>
              <a:t>модульных</a:t>
            </a:r>
            <a:r>
              <a:rPr sz="1800" spc="-25" dirty="0">
                <a:solidFill>
                  <a:srgbClr val="31312F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31312F"/>
                </a:solidFill>
                <a:latin typeface="Microsoft Sans Serif"/>
                <a:cs typeface="Microsoft Sans Serif"/>
              </a:rPr>
              <a:t>систем,</a:t>
            </a:r>
            <a:r>
              <a:rPr sz="1800" spc="-30" dirty="0">
                <a:solidFill>
                  <a:srgbClr val="31312F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31312F"/>
                </a:solidFill>
                <a:latin typeface="Microsoft Sans Serif"/>
                <a:cs typeface="Microsoft Sans Serif"/>
              </a:rPr>
              <a:t>изначально реализована</a:t>
            </a:r>
            <a:r>
              <a:rPr sz="1800" spc="-45" dirty="0">
                <a:solidFill>
                  <a:srgbClr val="31312F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31312F"/>
                </a:solidFill>
                <a:latin typeface="Microsoft Sans Serif"/>
                <a:cs typeface="Microsoft Sans Serif"/>
              </a:rPr>
              <a:t>библиотекой</a:t>
            </a:r>
            <a:r>
              <a:rPr sz="1800" spc="-50" dirty="0">
                <a:solidFill>
                  <a:srgbClr val="31312F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31312F"/>
                </a:solidFill>
                <a:latin typeface="Microsoft Sans Serif"/>
                <a:cs typeface="Microsoft Sans Serif"/>
              </a:rPr>
              <a:t>require.js.</a:t>
            </a:r>
            <a:endParaRPr sz="1800">
              <a:latin typeface="Microsoft Sans Serif"/>
              <a:cs typeface="Microsoft Sans Serif"/>
            </a:endParaRPr>
          </a:p>
          <a:p>
            <a:pPr marL="379095" indent="-366395">
              <a:lnSpc>
                <a:spcPct val="100000"/>
              </a:lnSpc>
              <a:spcBef>
                <a:spcPts val="320"/>
              </a:spcBef>
              <a:buFont typeface="Microsoft Sans Serif"/>
              <a:buChar char="●"/>
              <a:tabLst>
                <a:tab pos="379095" algn="l"/>
              </a:tabLst>
            </a:pPr>
            <a:r>
              <a:rPr sz="1800" spc="-10" dirty="0">
                <a:latin typeface="Courier New"/>
                <a:cs typeface="Courier New"/>
              </a:rPr>
              <a:t>CommonJS</a:t>
            </a:r>
            <a:r>
              <a:rPr sz="1800" spc="-585" dirty="0">
                <a:latin typeface="Courier New"/>
                <a:cs typeface="Courier New"/>
              </a:rPr>
              <a:t> </a:t>
            </a:r>
            <a:r>
              <a:rPr sz="1800" spc="470" dirty="0">
                <a:latin typeface="Microsoft Sans Serif"/>
                <a:cs typeface="Microsoft Sans Serif"/>
              </a:rPr>
              <a:t>–</a:t>
            </a:r>
            <a:r>
              <a:rPr sz="1800" spc="-4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31312F"/>
                </a:solidFill>
                <a:latin typeface="Microsoft Sans Serif"/>
                <a:cs typeface="Microsoft Sans Serif"/>
              </a:rPr>
              <a:t>модульная</a:t>
            </a:r>
            <a:r>
              <a:rPr sz="1800" spc="-15" dirty="0">
                <a:solidFill>
                  <a:srgbClr val="31312F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31312F"/>
                </a:solidFill>
                <a:latin typeface="Microsoft Sans Serif"/>
                <a:cs typeface="Microsoft Sans Serif"/>
              </a:rPr>
              <a:t>система, </a:t>
            </a:r>
            <a:r>
              <a:rPr sz="1800" spc="-20" dirty="0">
                <a:solidFill>
                  <a:srgbClr val="31312F"/>
                </a:solidFill>
                <a:latin typeface="Microsoft Sans Serif"/>
                <a:cs typeface="Microsoft Sans Serif"/>
              </a:rPr>
              <a:t>созданная</a:t>
            </a:r>
            <a:r>
              <a:rPr sz="1800" spc="-15" dirty="0">
                <a:solidFill>
                  <a:srgbClr val="31312F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31312F"/>
                </a:solidFill>
                <a:latin typeface="Microsoft Sans Serif"/>
                <a:cs typeface="Microsoft Sans Serif"/>
              </a:rPr>
              <a:t>для</a:t>
            </a:r>
            <a:r>
              <a:rPr sz="1800" spc="-15" dirty="0">
                <a:solidFill>
                  <a:srgbClr val="31312F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31312F"/>
                </a:solidFill>
                <a:latin typeface="Microsoft Sans Serif"/>
                <a:cs typeface="Microsoft Sans Serif"/>
              </a:rPr>
              <a:t>сервера</a:t>
            </a:r>
            <a:r>
              <a:rPr sz="1800" spc="-5" dirty="0">
                <a:solidFill>
                  <a:srgbClr val="31312F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31312F"/>
                </a:solidFill>
                <a:latin typeface="Microsoft Sans Serif"/>
                <a:cs typeface="Microsoft Sans Serif"/>
              </a:rPr>
              <a:t>Node.js</a:t>
            </a:r>
            <a:r>
              <a:rPr sz="1800" spc="-10" dirty="0">
                <a:latin typeface="Microsoft Sans Serif"/>
                <a:cs typeface="Microsoft Sans Serif"/>
              </a:rPr>
              <a:t>.</a:t>
            </a:r>
            <a:endParaRPr sz="1800">
              <a:latin typeface="Microsoft Sans Serif"/>
              <a:cs typeface="Microsoft Sans Serif"/>
            </a:endParaRPr>
          </a:p>
          <a:p>
            <a:pPr marL="379095" marR="5080" indent="-367030">
              <a:lnSpc>
                <a:spcPct val="114999"/>
              </a:lnSpc>
              <a:buFont typeface="Microsoft Sans Serif"/>
              <a:buChar char="●"/>
              <a:tabLst>
                <a:tab pos="379095" algn="l"/>
              </a:tabLst>
            </a:pPr>
            <a:r>
              <a:rPr sz="1800" spc="-10" dirty="0">
                <a:latin typeface="Courier New"/>
                <a:cs typeface="Courier New"/>
              </a:rPr>
              <a:t>UMD</a:t>
            </a:r>
            <a:r>
              <a:rPr sz="1800" spc="-585" dirty="0">
                <a:latin typeface="Courier New"/>
                <a:cs typeface="Courier New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-</a:t>
            </a:r>
            <a:r>
              <a:rPr sz="1800" spc="-70" dirty="0"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31312F"/>
                </a:solidFill>
                <a:latin typeface="Microsoft Sans Serif"/>
                <a:cs typeface="Microsoft Sans Serif"/>
              </a:rPr>
              <a:t>ещё</a:t>
            </a:r>
            <a:r>
              <a:rPr sz="1800" spc="-25" dirty="0">
                <a:solidFill>
                  <a:srgbClr val="31312F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31312F"/>
                </a:solidFill>
                <a:latin typeface="Microsoft Sans Serif"/>
                <a:cs typeface="Microsoft Sans Serif"/>
              </a:rPr>
              <a:t>одна</a:t>
            </a:r>
            <a:r>
              <a:rPr sz="1800" spc="-25" dirty="0">
                <a:solidFill>
                  <a:srgbClr val="31312F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31312F"/>
                </a:solidFill>
                <a:latin typeface="Microsoft Sans Serif"/>
                <a:cs typeface="Microsoft Sans Serif"/>
              </a:rPr>
              <a:t>модульная</a:t>
            </a:r>
            <a:r>
              <a:rPr sz="1800" spc="-30" dirty="0">
                <a:solidFill>
                  <a:srgbClr val="31312F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31312F"/>
                </a:solidFill>
                <a:latin typeface="Microsoft Sans Serif"/>
                <a:cs typeface="Microsoft Sans Serif"/>
              </a:rPr>
              <a:t>система,</a:t>
            </a:r>
            <a:r>
              <a:rPr sz="1800" spc="-30" dirty="0">
                <a:solidFill>
                  <a:srgbClr val="31312F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31312F"/>
                </a:solidFill>
                <a:latin typeface="Microsoft Sans Serif"/>
                <a:cs typeface="Microsoft Sans Serif"/>
              </a:rPr>
              <a:t>предлагается</a:t>
            </a:r>
            <a:r>
              <a:rPr sz="1800" spc="-30" dirty="0">
                <a:solidFill>
                  <a:srgbClr val="31312F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31312F"/>
                </a:solidFill>
                <a:latin typeface="Microsoft Sans Serif"/>
                <a:cs typeface="Microsoft Sans Serif"/>
              </a:rPr>
              <a:t>как</a:t>
            </a:r>
            <a:r>
              <a:rPr sz="1800" spc="-30" dirty="0">
                <a:solidFill>
                  <a:srgbClr val="31312F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31312F"/>
                </a:solidFill>
                <a:latin typeface="Microsoft Sans Serif"/>
                <a:cs typeface="Microsoft Sans Serif"/>
              </a:rPr>
              <a:t>универсальная, совместима</a:t>
            </a:r>
            <a:r>
              <a:rPr sz="1800" spc="-25" dirty="0">
                <a:solidFill>
                  <a:srgbClr val="31312F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31312F"/>
                </a:solidFill>
                <a:latin typeface="Microsoft Sans Serif"/>
                <a:cs typeface="Microsoft Sans Serif"/>
              </a:rPr>
              <a:t>с</a:t>
            </a:r>
            <a:r>
              <a:rPr sz="1800" spc="5" dirty="0">
                <a:solidFill>
                  <a:srgbClr val="31312F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31312F"/>
                </a:solidFill>
                <a:latin typeface="Courier New"/>
                <a:cs typeface="Courier New"/>
              </a:rPr>
              <a:t>AMD</a:t>
            </a:r>
            <a:r>
              <a:rPr sz="1800" spc="-585" dirty="0">
                <a:solidFill>
                  <a:srgbClr val="31312F"/>
                </a:solidFill>
                <a:latin typeface="Courier New"/>
                <a:cs typeface="Courier New"/>
              </a:rPr>
              <a:t> </a:t>
            </a:r>
            <a:r>
              <a:rPr sz="1800" dirty="0">
                <a:solidFill>
                  <a:srgbClr val="31312F"/>
                </a:solidFill>
                <a:latin typeface="Microsoft Sans Serif"/>
                <a:cs typeface="Microsoft Sans Serif"/>
              </a:rPr>
              <a:t>и </a:t>
            </a:r>
            <a:r>
              <a:rPr sz="1800" spc="-10" dirty="0">
                <a:solidFill>
                  <a:srgbClr val="31312F"/>
                </a:solidFill>
                <a:latin typeface="Courier New"/>
                <a:cs typeface="Courier New"/>
              </a:rPr>
              <a:t>CommonJS</a:t>
            </a:r>
            <a:r>
              <a:rPr sz="1800" spc="-10" dirty="0">
                <a:solidFill>
                  <a:srgbClr val="31312F"/>
                </a:solidFill>
                <a:latin typeface="Microsoft Sans Serif"/>
                <a:cs typeface="Microsoft Sans Serif"/>
              </a:rPr>
              <a:t>.</a:t>
            </a:r>
            <a:endParaRPr sz="18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/>
              <a:t>Модули</a:t>
            </a:r>
            <a:r>
              <a:rPr spc="-20" dirty="0"/>
              <a:t> </a:t>
            </a:r>
            <a:r>
              <a:rPr spc="-10" dirty="0"/>
              <a:t>(ESM)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Модуль</a:t>
            </a:r>
            <a:r>
              <a:rPr spc="-40" dirty="0"/>
              <a:t> </a:t>
            </a:r>
            <a:r>
              <a:rPr spc="470" dirty="0"/>
              <a:t>–</a:t>
            </a:r>
            <a:r>
              <a:rPr spc="-30" dirty="0"/>
              <a:t> </a:t>
            </a:r>
            <a:r>
              <a:rPr dirty="0"/>
              <a:t>это</a:t>
            </a:r>
            <a:r>
              <a:rPr spc="-35" dirty="0"/>
              <a:t> </a:t>
            </a:r>
            <a:r>
              <a:rPr dirty="0"/>
              <a:t>просто</a:t>
            </a:r>
            <a:r>
              <a:rPr spc="-30" dirty="0"/>
              <a:t> </a:t>
            </a:r>
            <a:r>
              <a:rPr dirty="0"/>
              <a:t>файл.</a:t>
            </a:r>
            <a:r>
              <a:rPr spc="-35" dirty="0"/>
              <a:t> </a:t>
            </a:r>
            <a:r>
              <a:rPr dirty="0"/>
              <a:t>Один</a:t>
            </a:r>
            <a:r>
              <a:rPr spc="-35" dirty="0"/>
              <a:t> </a:t>
            </a:r>
            <a:r>
              <a:rPr spc="-10" dirty="0"/>
              <a:t>скрипт</a:t>
            </a:r>
            <a:r>
              <a:rPr spc="-30" dirty="0"/>
              <a:t> </a:t>
            </a:r>
            <a:r>
              <a:rPr spc="470" dirty="0"/>
              <a:t>–</a:t>
            </a:r>
            <a:r>
              <a:rPr spc="-30" dirty="0"/>
              <a:t> </a:t>
            </a:r>
            <a:r>
              <a:rPr dirty="0"/>
              <a:t>это</a:t>
            </a:r>
            <a:r>
              <a:rPr spc="-35" dirty="0"/>
              <a:t> </a:t>
            </a:r>
            <a:r>
              <a:rPr dirty="0"/>
              <a:t>один</a:t>
            </a:r>
            <a:r>
              <a:rPr spc="-30" dirty="0"/>
              <a:t> </a:t>
            </a:r>
            <a:r>
              <a:rPr spc="-10" dirty="0"/>
              <a:t>модуль.</a:t>
            </a:r>
          </a:p>
          <a:p>
            <a:pPr marL="12700" marR="5080">
              <a:lnSpc>
                <a:spcPct val="114999"/>
              </a:lnSpc>
              <a:spcBef>
                <a:spcPts val="1200"/>
              </a:spcBef>
            </a:pPr>
            <a:r>
              <a:rPr dirty="0"/>
              <a:t>Модули</a:t>
            </a:r>
            <a:r>
              <a:rPr spc="-100" dirty="0"/>
              <a:t> </a:t>
            </a:r>
            <a:r>
              <a:rPr dirty="0"/>
              <a:t>могут</a:t>
            </a:r>
            <a:r>
              <a:rPr spc="-35" dirty="0"/>
              <a:t> </a:t>
            </a:r>
            <a:r>
              <a:rPr spc="-25" dirty="0"/>
              <a:t>загружать</a:t>
            </a:r>
            <a:r>
              <a:rPr spc="-45" dirty="0"/>
              <a:t> </a:t>
            </a:r>
            <a:r>
              <a:rPr dirty="0"/>
              <a:t>друг</a:t>
            </a:r>
            <a:r>
              <a:rPr spc="-40" dirty="0"/>
              <a:t> </a:t>
            </a:r>
            <a:r>
              <a:rPr dirty="0"/>
              <a:t>друга</a:t>
            </a:r>
            <a:r>
              <a:rPr spc="-35" dirty="0"/>
              <a:t> </a:t>
            </a:r>
            <a:r>
              <a:rPr dirty="0"/>
              <a:t>и</a:t>
            </a:r>
            <a:r>
              <a:rPr spc="-45" dirty="0"/>
              <a:t> </a:t>
            </a:r>
            <a:r>
              <a:rPr spc="-20" dirty="0"/>
              <a:t>использовать</a:t>
            </a:r>
            <a:r>
              <a:rPr spc="-40" dirty="0"/>
              <a:t> </a:t>
            </a:r>
            <a:r>
              <a:rPr spc="-10" dirty="0"/>
              <a:t>директивы </a:t>
            </a:r>
            <a:r>
              <a:rPr spc="-10" dirty="0">
                <a:latin typeface="Courier New"/>
                <a:cs typeface="Courier New"/>
              </a:rPr>
              <a:t>export</a:t>
            </a:r>
            <a:r>
              <a:rPr spc="-585" dirty="0">
                <a:latin typeface="Courier New"/>
                <a:cs typeface="Courier New"/>
              </a:rPr>
              <a:t> </a:t>
            </a:r>
            <a:r>
              <a:rPr spc="-50" dirty="0"/>
              <a:t>и </a:t>
            </a:r>
            <a:r>
              <a:rPr dirty="0">
                <a:latin typeface="Courier New"/>
                <a:cs typeface="Courier New"/>
              </a:rPr>
              <a:t>import</a:t>
            </a:r>
            <a:r>
              <a:rPr dirty="0"/>
              <a:t>,</a:t>
            </a:r>
            <a:r>
              <a:rPr spc="-55" dirty="0"/>
              <a:t> </a:t>
            </a:r>
            <a:r>
              <a:rPr dirty="0"/>
              <a:t>чтобы</a:t>
            </a:r>
            <a:r>
              <a:rPr spc="-55" dirty="0"/>
              <a:t> </a:t>
            </a:r>
            <a:r>
              <a:rPr spc="-20" dirty="0"/>
              <a:t>обмениваться</a:t>
            </a:r>
            <a:r>
              <a:rPr spc="-50" dirty="0"/>
              <a:t> </a:t>
            </a:r>
            <a:r>
              <a:rPr spc="-10" dirty="0"/>
              <a:t>функциональностью,</a:t>
            </a:r>
            <a:r>
              <a:rPr spc="-55" dirty="0"/>
              <a:t> </a:t>
            </a:r>
            <a:r>
              <a:rPr spc="-10" dirty="0"/>
              <a:t>вызывать</a:t>
            </a:r>
            <a:r>
              <a:rPr spc="-50" dirty="0"/>
              <a:t> </a:t>
            </a:r>
            <a:r>
              <a:rPr spc="-25" dirty="0"/>
              <a:t>функции</a:t>
            </a:r>
            <a:r>
              <a:rPr spc="-55" dirty="0"/>
              <a:t> </a:t>
            </a:r>
            <a:r>
              <a:rPr spc="-10" dirty="0"/>
              <a:t>одного модуля</a:t>
            </a:r>
            <a:r>
              <a:rPr spc="-75" dirty="0"/>
              <a:t> </a:t>
            </a:r>
            <a:r>
              <a:rPr dirty="0"/>
              <a:t>из</a:t>
            </a:r>
            <a:r>
              <a:rPr spc="-75" dirty="0"/>
              <a:t> </a:t>
            </a:r>
            <a:r>
              <a:rPr spc="-10" dirty="0"/>
              <a:t>другого:</a:t>
            </a:r>
          </a:p>
          <a:p>
            <a:pPr marL="469265" marR="937894" indent="-367030">
              <a:lnSpc>
                <a:spcPct val="114999"/>
              </a:lnSpc>
              <a:spcBef>
                <a:spcPts val="1200"/>
              </a:spcBef>
              <a:buFont typeface="Microsoft Sans Serif"/>
              <a:buChar char="●"/>
              <a:tabLst>
                <a:tab pos="469265" algn="l"/>
              </a:tabLst>
            </a:pPr>
            <a:r>
              <a:rPr spc="-10" dirty="0">
                <a:latin typeface="Courier New"/>
                <a:cs typeface="Courier New"/>
              </a:rPr>
              <a:t>export</a:t>
            </a:r>
            <a:r>
              <a:rPr spc="-585" dirty="0">
                <a:latin typeface="Courier New"/>
                <a:cs typeface="Courier New"/>
              </a:rPr>
              <a:t> </a:t>
            </a:r>
            <a:r>
              <a:rPr spc="-25" dirty="0"/>
              <a:t>отмечает</a:t>
            </a:r>
            <a:r>
              <a:rPr spc="-95" dirty="0"/>
              <a:t> </a:t>
            </a:r>
            <a:r>
              <a:rPr spc="-10" dirty="0"/>
              <a:t>переменные</a:t>
            </a:r>
            <a:r>
              <a:rPr spc="-35" dirty="0"/>
              <a:t> </a:t>
            </a:r>
            <a:r>
              <a:rPr dirty="0"/>
              <a:t>и</a:t>
            </a:r>
            <a:r>
              <a:rPr spc="-40" dirty="0"/>
              <a:t> </a:t>
            </a:r>
            <a:r>
              <a:rPr spc="-25" dirty="0"/>
              <a:t>функции,</a:t>
            </a:r>
            <a:r>
              <a:rPr spc="-40" dirty="0"/>
              <a:t> </a:t>
            </a:r>
            <a:r>
              <a:rPr spc="-10" dirty="0"/>
              <a:t>которые</a:t>
            </a:r>
            <a:r>
              <a:rPr spc="-35" dirty="0"/>
              <a:t> </a:t>
            </a:r>
            <a:r>
              <a:rPr dirty="0"/>
              <a:t>должны</a:t>
            </a:r>
            <a:r>
              <a:rPr spc="-40" dirty="0"/>
              <a:t> </a:t>
            </a:r>
            <a:r>
              <a:rPr spc="-20" dirty="0"/>
              <a:t>быть </a:t>
            </a:r>
            <a:r>
              <a:rPr dirty="0"/>
              <a:t>доступны</a:t>
            </a:r>
            <a:r>
              <a:rPr spc="-30" dirty="0"/>
              <a:t> </a:t>
            </a:r>
            <a:r>
              <a:rPr dirty="0"/>
              <a:t>вне</a:t>
            </a:r>
            <a:r>
              <a:rPr spc="-25" dirty="0"/>
              <a:t> </a:t>
            </a:r>
            <a:r>
              <a:rPr spc="-20" dirty="0"/>
              <a:t>текущего</a:t>
            </a:r>
            <a:r>
              <a:rPr spc="-25" dirty="0"/>
              <a:t> </a:t>
            </a:r>
            <a:r>
              <a:rPr spc="-10" dirty="0"/>
              <a:t>модуля</a:t>
            </a:r>
          </a:p>
          <a:p>
            <a:pPr marL="469265" indent="-366395">
              <a:lnSpc>
                <a:spcPct val="100000"/>
              </a:lnSpc>
              <a:spcBef>
                <a:spcPts val="320"/>
              </a:spcBef>
              <a:buFont typeface="Microsoft Sans Serif"/>
              <a:buChar char="●"/>
              <a:tabLst>
                <a:tab pos="469265" algn="l"/>
              </a:tabLst>
            </a:pPr>
            <a:r>
              <a:rPr spc="-10" dirty="0">
                <a:latin typeface="Courier New"/>
                <a:cs typeface="Courier New"/>
              </a:rPr>
              <a:t>import</a:t>
            </a:r>
            <a:r>
              <a:rPr spc="-585" dirty="0">
                <a:latin typeface="Courier New"/>
                <a:cs typeface="Courier New"/>
              </a:rPr>
              <a:t> </a:t>
            </a:r>
            <a:r>
              <a:rPr spc="-25" dirty="0"/>
              <a:t>позволяет</a:t>
            </a:r>
            <a:r>
              <a:rPr spc="-80" dirty="0"/>
              <a:t> </a:t>
            </a:r>
            <a:r>
              <a:rPr spc="-20" dirty="0"/>
              <a:t>импортировать</a:t>
            </a:r>
            <a:r>
              <a:rPr spc="-30" dirty="0"/>
              <a:t> </a:t>
            </a:r>
            <a:r>
              <a:rPr spc="-10" dirty="0"/>
              <a:t>функциональность</a:t>
            </a:r>
            <a:r>
              <a:rPr spc="-35" dirty="0"/>
              <a:t> </a:t>
            </a:r>
            <a:r>
              <a:rPr dirty="0"/>
              <a:t>других</a:t>
            </a:r>
            <a:r>
              <a:rPr spc="-30" dirty="0"/>
              <a:t> </a:t>
            </a:r>
            <a:r>
              <a:rPr spc="-10" dirty="0"/>
              <a:t>модулей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/>
              <a:t>Модули</a:t>
            </a:r>
            <a:r>
              <a:rPr spc="-80" dirty="0"/>
              <a:t> </a:t>
            </a:r>
            <a:r>
              <a:rPr dirty="0"/>
              <a:t>(импорты,</a:t>
            </a:r>
            <a:r>
              <a:rPr spc="-80" dirty="0"/>
              <a:t> </a:t>
            </a:r>
            <a:r>
              <a:rPr spc="-10" dirty="0"/>
              <a:t>экспорты)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5549" y="1092947"/>
            <a:ext cx="4516315" cy="1682296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95536" y="2952544"/>
            <a:ext cx="4858890" cy="1905696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/>
              <a:t>Модули</a:t>
            </a:r>
            <a:r>
              <a:rPr spc="-20" dirty="0"/>
              <a:t> </a:t>
            </a:r>
            <a:r>
              <a:rPr spc="-10" dirty="0"/>
              <a:t>(браузер)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9274" y="1151322"/>
            <a:ext cx="7384810" cy="274156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-10" dirty="0"/>
              <a:t>spread-оператор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84724" y="1216356"/>
            <a:ext cx="48806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Microsoft Sans Serif"/>
                <a:cs typeface="Microsoft Sans Serif"/>
              </a:rPr>
              <a:t>Передаем</a:t>
            </a:r>
            <a:r>
              <a:rPr sz="1800" spc="-7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много</a:t>
            </a:r>
            <a:r>
              <a:rPr sz="1800" spc="-6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аргументов</a:t>
            </a:r>
            <a:r>
              <a:rPr sz="1800" spc="-6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в</a:t>
            </a:r>
            <a:r>
              <a:rPr sz="1800" spc="-7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функцию.</a:t>
            </a:r>
            <a:r>
              <a:rPr sz="1800" spc="-70" dirty="0">
                <a:latin typeface="Microsoft Sans Serif"/>
                <a:cs typeface="Microsoft Sans Serif"/>
              </a:rPr>
              <a:t> </a:t>
            </a:r>
            <a:r>
              <a:rPr sz="1800" spc="-20" dirty="0">
                <a:latin typeface="Microsoft Sans Serif"/>
                <a:cs typeface="Microsoft Sans Serif"/>
              </a:rPr>
              <a:t>Как?</a:t>
            </a:r>
            <a:endParaRPr sz="180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1699" y="1946703"/>
            <a:ext cx="8520582" cy="1250064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/>
              <a:t>Модули</a:t>
            </a:r>
            <a:r>
              <a:rPr spc="-50" dirty="0"/>
              <a:t> </a:t>
            </a:r>
            <a:r>
              <a:rPr dirty="0"/>
              <a:t>(область</a:t>
            </a:r>
            <a:r>
              <a:rPr spc="-45" dirty="0"/>
              <a:t> </a:t>
            </a:r>
            <a:r>
              <a:rPr spc="-10" dirty="0"/>
              <a:t>видимости)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399" y="1170122"/>
            <a:ext cx="8839182" cy="1897871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2399" y="3220393"/>
            <a:ext cx="4762490" cy="1657346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067289" y="3220393"/>
            <a:ext cx="3714742" cy="1657346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/>
              <a:t>Модули</a:t>
            </a:r>
            <a:r>
              <a:rPr spc="-35" dirty="0"/>
              <a:t> </a:t>
            </a:r>
            <a:r>
              <a:rPr dirty="0"/>
              <a:t>(выполняется</a:t>
            </a:r>
            <a:r>
              <a:rPr spc="-35" dirty="0"/>
              <a:t> </a:t>
            </a:r>
            <a:r>
              <a:rPr dirty="0"/>
              <a:t>1</a:t>
            </a:r>
            <a:r>
              <a:rPr spc="-30" dirty="0"/>
              <a:t> </a:t>
            </a:r>
            <a:r>
              <a:rPr spc="-20" dirty="0"/>
              <a:t>раз)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399" y="1170122"/>
            <a:ext cx="6134087" cy="1657346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2399" y="2979869"/>
            <a:ext cx="5494563" cy="201122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/>
              <a:t>Модули</a:t>
            </a:r>
            <a:r>
              <a:rPr spc="-35" dirty="0"/>
              <a:t> </a:t>
            </a:r>
            <a:r>
              <a:rPr dirty="0"/>
              <a:t>(выполняется</a:t>
            </a:r>
            <a:r>
              <a:rPr spc="-35" dirty="0"/>
              <a:t> </a:t>
            </a:r>
            <a:r>
              <a:rPr dirty="0"/>
              <a:t>1</a:t>
            </a:r>
            <a:r>
              <a:rPr spc="-30" dirty="0"/>
              <a:t> </a:t>
            </a:r>
            <a:r>
              <a:rPr spc="-20" dirty="0"/>
              <a:t>раз)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7449" y="1017722"/>
            <a:ext cx="3416693" cy="1657346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1689" y="2797424"/>
            <a:ext cx="5270089" cy="219304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/>
              <a:t>Модули</a:t>
            </a:r>
            <a:r>
              <a:rPr spc="-50" dirty="0"/>
              <a:t> </a:t>
            </a:r>
            <a:r>
              <a:rPr dirty="0"/>
              <a:t>(“голые”</a:t>
            </a:r>
            <a:r>
              <a:rPr spc="-45" dirty="0"/>
              <a:t> </a:t>
            </a:r>
            <a:r>
              <a:rPr spc="-10" dirty="0"/>
              <a:t>модули)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399" y="2016395"/>
            <a:ext cx="8839182" cy="1277422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/>
              <a:t>Модули</a:t>
            </a:r>
            <a:r>
              <a:rPr spc="-20" dirty="0"/>
              <a:t> </a:t>
            </a:r>
            <a:r>
              <a:rPr spc="-10" dirty="0"/>
              <a:t>(export)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399" y="1170122"/>
            <a:ext cx="8839182" cy="3144918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/>
              <a:t>Модули</a:t>
            </a:r>
            <a:r>
              <a:rPr spc="-20" dirty="0"/>
              <a:t> </a:t>
            </a:r>
            <a:r>
              <a:rPr spc="-10" dirty="0"/>
              <a:t>(export)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399" y="1170122"/>
            <a:ext cx="8839182" cy="3678242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/>
              <a:t>Модули</a:t>
            </a:r>
            <a:r>
              <a:rPr spc="-20" dirty="0"/>
              <a:t> </a:t>
            </a:r>
            <a:r>
              <a:rPr spc="-10" dirty="0"/>
              <a:t>(import)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399" y="1170122"/>
            <a:ext cx="8362933" cy="2876544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/>
              <a:t>Модули</a:t>
            </a:r>
            <a:r>
              <a:rPr spc="-20" dirty="0"/>
              <a:t> </a:t>
            </a:r>
            <a:r>
              <a:rPr spc="-10" dirty="0"/>
              <a:t>(import)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399" y="1170122"/>
            <a:ext cx="7162785" cy="2876544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/>
              <a:t>Модули</a:t>
            </a:r>
            <a:r>
              <a:rPr spc="-10" dirty="0"/>
              <a:t> </a:t>
            </a:r>
            <a:r>
              <a:rPr dirty="0"/>
              <a:t>(export,</a:t>
            </a:r>
            <a:r>
              <a:rPr spc="-5" dirty="0"/>
              <a:t> </a:t>
            </a:r>
            <a:r>
              <a:rPr dirty="0"/>
              <a:t>import</a:t>
            </a:r>
            <a:r>
              <a:rPr spc="-5" dirty="0"/>
              <a:t> </a:t>
            </a:r>
            <a:r>
              <a:rPr spc="-25" dirty="0"/>
              <a:t>as)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1699" y="1017722"/>
            <a:ext cx="7117710" cy="1929571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1699" y="3101268"/>
            <a:ext cx="7117710" cy="1865796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/>
              <a:t>Модули</a:t>
            </a:r>
            <a:r>
              <a:rPr spc="-10" dirty="0"/>
              <a:t> </a:t>
            </a:r>
            <a:r>
              <a:rPr dirty="0"/>
              <a:t>(export</a:t>
            </a:r>
            <a:r>
              <a:rPr spc="-10" dirty="0"/>
              <a:t> default)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1699" y="1085510"/>
            <a:ext cx="6097062" cy="1778733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1699" y="3140643"/>
            <a:ext cx="7733009" cy="172139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-10" dirty="0"/>
              <a:t>spread-оператор</a:t>
            </a:r>
          </a:p>
        </p:txBody>
      </p:sp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76047" y="1152472"/>
            <a:ext cx="6391887" cy="2468295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/>
              <a:t>Модули</a:t>
            </a:r>
            <a:r>
              <a:rPr spc="-10" dirty="0"/>
              <a:t> </a:t>
            </a:r>
            <a:r>
              <a:rPr dirty="0"/>
              <a:t>(export</a:t>
            </a:r>
            <a:r>
              <a:rPr spc="-10" dirty="0"/>
              <a:t> default)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1699" y="1085510"/>
            <a:ext cx="6097062" cy="1778733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1691" y="3079243"/>
            <a:ext cx="8045583" cy="1778746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/>
              <a:t>Модули</a:t>
            </a:r>
            <a:r>
              <a:rPr spc="-20" dirty="0"/>
              <a:t> </a:t>
            </a:r>
            <a:r>
              <a:rPr dirty="0"/>
              <a:t>(re-</a:t>
            </a:r>
            <a:r>
              <a:rPr spc="-10" dirty="0"/>
              <a:t>export)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399" y="1170122"/>
            <a:ext cx="8839182" cy="1327722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/>
              <a:t>Модули</a:t>
            </a:r>
            <a:r>
              <a:rPr spc="5" dirty="0"/>
              <a:t> </a:t>
            </a:r>
            <a:r>
              <a:rPr dirty="0"/>
              <a:t>(dynamic</a:t>
            </a:r>
            <a:r>
              <a:rPr spc="5" dirty="0"/>
              <a:t> </a:t>
            </a:r>
            <a:r>
              <a:rPr spc="-10" dirty="0"/>
              <a:t>import)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1499" y="1094947"/>
            <a:ext cx="2903594" cy="212602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81499" y="3298193"/>
            <a:ext cx="5937988" cy="1689146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751415" y="2100588"/>
            <a:ext cx="5639435" cy="1097280"/>
          </a:xfrm>
          <a:prstGeom prst="rect">
            <a:avLst/>
          </a:prstGeom>
        </p:spPr>
        <p:txBody>
          <a:bodyPr vert="horz" wrap="square" lIns="0" tIns="1784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405"/>
              </a:spcBef>
            </a:pPr>
            <a:r>
              <a:rPr sz="3600" spc="-10" dirty="0">
                <a:latin typeface="Microsoft Sans Serif"/>
                <a:cs typeface="Microsoft Sans Serif"/>
              </a:rPr>
              <a:t>Обработка</a:t>
            </a:r>
            <a:r>
              <a:rPr sz="3600" spc="-155" dirty="0">
                <a:latin typeface="Microsoft Sans Serif"/>
                <a:cs typeface="Microsoft Sans Serif"/>
              </a:rPr>
              <a:t> </a:t>
            </a:r>
            <a:r>
              <a:rPr sz="3600" spc="-10" dirty="0">
                <a:latin typeface="Microsoft Sans Serif"/>
                <a:cs typeface="Microsoft Sans Serif"/>
              </a:rPr>
              <a:t>ошибок</a:t>
            </a:r>
            <a:endParaRPr sz="3600">
              <a:latin typeface="Microsoft Sans Serif"/>
              <a:cs typeface="Microsoft Sans Serif"/>
            </a:endParaRPr>
          </a:p>
          <a:p>
            <a:pPr algn="ctr">
              <a:lnSpc>
                <a:spcPct val="100000"/>
              </a:lnSpc>
              <a:spcBef>
                <a:spcPts val="650"/>
              </a:spcBef>
            </a:pPr>
            <a:r>
              <a:rPr sz="1800" spc="-10" dirty="0">
                <a:solidFill>
                  <a:srgbClr val="595959"/>
                </a:solidFill>
                <a:latin typeface="Microsoft Sans Serif"/>
                <a:cs typeface="Microsoft Sans Serif"/>
              </a:rPr>
              <a:t>Подробнее</a:t>
            </a:r>
            <a:r>
              <a:rPr sz="1800" spc="105" dirty="0">
                <a:solidFill>
                  <a:srgbClr val="59595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/>
                <a:cs typeface="Microsoft Sans Serif"/>
              </a:rPr>
              <a:t>тут</a:t>
            </a:r>
            <a:r>
              <a:rPr sz="1800" spc="110" dirty="0">
                <a:solidFill>
                  <a:srgbClr val="59595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595959"/>
                </a:solidFill>
                <a:latin typeface="Microsoft Sans Serif"/>
                <a:cs typeface="Microsoft Sans Serif"/>
              </a:rPr>
              <a:t>https://learn.javascript.ru/error-</a:t>
            </a:r>
            <a:r>
              <a:rPr sz="1800" spc="-10" dirty="0">
                <a:solidFill>
                  <a:srgbClr val="595959"/>
                </a:solidFill>
                <a:latin typeface="Microsoft Sans Serif"/>
                <a:cs typeface="Microsoft Sans Serif"/>
              </a:rPr>
              <a:t>handling</a:t>
            </a:r>
            <a:endParaRPr sz="18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/>
              <a:t>Ошибка</a:t>
            </a:r>
            <a:r>
              <a:rPr spc="-30" dirty="0"/>
              <a:t> </a:t>
            </a:r>
            <a:r>
              <a:rPr dirty="0"/>
              <a:t>(try</a:t>
            </a:r>
            <a:r>
              <a:rPr spc="-30" dirty="0"/>
              <a:t> </a:t>
            </a:r>
            <a:r>
              <a:rPr spc="-10" dirty="0"/>
              <a:t>catch)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9874" y="1017722"/>
            <a:ext cx="4815534" cy="3774708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/>
              <a:t>Ошибка</a:t>
            </a:r>
            <a:r>
              <a:rPr spc="-30" dirty="0"/>
              <a:t> </a:t>
            </a:r>
            <a:r>
              <a:rPr dirty="0"/>
              <a:t>(try</a:t>
            </a:r>
            <a:r>
              <a:rPr spc="-30" dirty="0"/>
              <a:t> </a:t>
            </a:r>
            <a:r>
              <a:rPr spc="-10" dirty="0"/>
              <a:t>catch)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7923" y="1104297"/>
            <a:ext cx="7334360" cy="3820967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/>
              <a:t>Ошибка</a:t>
            </a:r>
            <a:r>
              <a:rPr spc="-30" dirty="0"/>
              <a:t> </a:t>
            </a:r>
            <a:r>
              <a:rPr dirty="0"/>
              <a:t>(try</a:t>
            </a:r>
            <a:r>
              <a:rPr spc="-30" dirty="0"/>
              <a:t> </a:t>
            </a:r>
            <a:r>
              <a:rPr spc="-10" dirty="0"/>
              <a:t>catch)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399" y="1170122"/>
            <a:ext cx="8839182" cy="3781542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/>
              <a:t>Ошибка</a:t>
            </a:r>
            <a:r>
              <a:rPr spc="-30" dirty="0"/>
              <a:t> </a:t>
            </a:r>
            <a:r>
              <a:rPr dirty="0"/>
              <a:t>(try</a:t>
            </a:r>
            <a:r>
              <a:rPr spc="-30" dirty="0"/>
              <a:t> </a:t>
            </a:r>
            <a:r>
              <a:rPr spc="-10" dirty="0"/>
              <a:t>catch)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7323" y="1085497"/>
            <a:ext cx="8534382" cy="3695692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/>
              <a:t>Ошибка</a:t>
            </a:r>
            <a:r>
              <a:rPr spc="-20" dirty="0"/>
              <a:t> </a:t>
            </a:r>
            <a:r>
              <a:rPr dirty="0"/>
              <a:t>(try</a:t>
            </a:r>
            <a:r>
              <a:rPr spc="-15" dirty="0"/>
              <a:t> </a:t>
            </a:r>
            <a:r>
              <a:rPr dirty="0"/>
              <a:t>catch</a:t>
            </a:r>
            <a:r>
              <a:rPr spc="-15" dirty="0"/>
              <a:t> </a:t>
            </a:r>
            <a:r>
              <a:rPr spc="-10" dirty="0"/>
              <a:t>finally)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399" y="1170122"/>
            <a:ext cx="8839182" cy="3484067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/>
              <a:t>Ошибка</a:t>
            </a:r>
            <a:r>
              <a:rPr spc="-100" dirty="0"/>
              <a:t> </a:t>
            </a:r>
            <a:r>
              <a:rPr spc="-10" dirty="0"/>
              <a:t>(объект</a:t>
            </a:r>
            <a:r>
              <a:rPr spc="-100" dirty="0"/>
              <a:t> </a:t>
            </a:r>
            <a:r>
              <a:rPr spc="-10" dirty="0"/>
              <a:t>ошибки)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9574" y="2293570"/>
            <a:ext cx="5997212" cy="2247095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400048" y="1223204"/>
            <a:ext cx="3724275" cy="972185"/>
          </a:xfrm>
          <a:prstGeom prst="rect">
            <a:avLst/>
          </a:prstGeom>
        </p:spPr>
        <p:txBody>
          <a:bodyPr vert="horz" wrap="square" lIns="0" tIns="53340" rIns="0" bIns="0" rtlCol="0">
            <a:spAutoFit/>
          </a:bodyPr>
          <a:lstStyle/>
          <a:p>
            <a:pPr marL="379095" indent="-366395">
              <a:lnSpc>
                <a:spcPct val="100000"/>
              </a:lnSpc>
              <a:spcBef>
                <a:spcPts val="420"/>
              </a:spcBef>
              <a:buFont typeface="Microsoft Sans Serif"/>
              <a:buChar char="●"/>
              <a:tabLst>
                <a:tab pos="379095" algn="l"/>
              </a:tabLst>
            </a:pPr>
            <a:r>
              <a:rPr sz="1800" dirty="0">
                <a:latin typeface="Courier New"/>
                <a:cs typeface="Courier New"/>
              </a:rPr>
              <a:t>name</a:t>
            </a:r>
            <a:r>
              <a:rPr sz="1800" spc="-45" dirty="0">
                <a:latin typeface="Courier New"/>
                <a:cs typeface="Courier New"/>
              </a:rPr>
              <a:t> </a:t>
            </a:r>
            <a:r>
              <a:rPr sz="1800" dirty="0">
                <a:latin typeface="Courier New"/>
                <a:cs typeface="Courier New"/>
              </a:rPr>
              <a:t>-</a:t>
            </a:r>
            <a:r>
              <a:rPr sz="1800" spc="-35" dirty="0">
                <a:latin typeface="Courier New"/>
                <a:cs typeface="Courier New"/>
              </a:rPr>
              <a:t> </a:t>
            </a:r>
            <a:r>
              <a:rPr sz="1800" dirty="0">
                <a:solidFill>
                  <a:srgbClr val="31312F"/>
                </a:solidFill>
                <a:latin typeface="Microsoft Sans Serif"/>
                <a:cs typeface="Microsoft Sans Serif"/>
              </a:rPr>
              <a:t>имя</a:t>
            </a:r>
            <a:r>
              <a:rPr sz="1800" spc="-5" dirty="0">
                <a:solidFill>
                  <a:srgbClr val="31312F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31312F"/>
                </a:solidFill>
                <a:latin typeface="Microsoft Sans Serif"/>
                <a:cs typeface="Microsoft Sans Serif"/>
              </a:rPr>
              <a:t>ошибки.</a:t>
            </a:r>
            <a:endParaRPr sz="1800">
              <a:latin typeface="Microsoft Sans Serif"/>
              <a:cs typeface="Microsoft Sans Serif"/>
            </a:endParaRPr>
          </a:p>
          <a:p>
            <a:pPr marL="379095" indent="-366395">
              <a:lnSpc>
                <a:spcPct val="100000"/>
              </a:lnSpc>
              <a:spcBef>
                <a:spcPts val="325"/>
              </a:spcBef>
              <a:buFont typeface="Microsoft Sans Serif"/>
              <a:buChar char="●"/>
              <a:tabLst>
                <a:tab pos="379095" algn="l"/>
              </a:tabLst>
            </a:pPr>
            <a:r>
              <a:rPr sz="1800" spc="-10" dirty="0">
                <a:latin typeface="Courier New"/>
                <a:cs typeface="Courier New"/>
              </a:rPr>
              <a:t>message</a:t>
            </a:r>
            <a:r>
              <a:rPr sz="1800" spc="-585" dirty="0">
                <a:latin typeface="Courier New"/>
                <a:cs typeface="Courier New"/>
              </a:rPr>
              <a:t> </a:t>
            </a:r>
            <a:r>
              <a:rPr sz="1800" spc="470" dirty="0">
                <a:latin typeface="Microsoft Sans Serif"/>
                <a:cs typeface="Microsoft Sans Serif"/>
              </a:rPr>
              <a:t>–</a:t>
            </a:r>
            <a:r>
              <a:rPr sz="1800" spc="-5" dirty="0"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31312F"/>
                </a:solidFill>
                <a:latin typeface="Microsoft Sans Serif"/>
                <a:cs typeface="Microsoft Sans Serif"/>
              </a:rPr>
              <a:t>сообщение</a:t>
            </a:r>
            <a:r>
              <a:rPr sz="1800" spc="5" dirty="0">
                <a:solidFill>
                  <a:srgbClr val="31312F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31312F"/>
                </a:solidFill>
                <a:latin typeface="Microsoft Sans Serif"/>
                <a:cs typeface="Microsoft Sans Serif"/>
              </a:rPr>
              <a:t>ошибки.</a:t>
            </a:r>
            <a:endParaRPr sz="1800">
              <a:latin typeface="Microsoft Sans Serif"/>
              <a:cs typeface="Microsoft Sans Serif"/>
            </a:endParaRPr>
          </a:p>
          <a:p>
            <a:pPr marL="379095" indent="-366395">
              <a:lnSpc>
                <a:spcPct val="100000"/>
              </a:lnSpc>
              <a:spcBef>
                <a:spcPts val="325"/>
              </a:spcBef>
              <a:buFont typeface="Microsoft Sans Serif"/>
              <a:buChar char="●"/>
              <a:tabLst>
                <a:tab pos="379095" algn="l"/>
              </a:tabLst>
            </a:pPr>
            <a:r>
              <a:rPr sz="1800" spc="-10" dirty="0">
                <a:latin typeface="Courier New"/>
                <a:cs typeface="Courier New"/>
              </a:rPr>
              <a:t>stack</a:t>
            </a:r>
            <a:r>
              <a:rPr sz="1800" spc="-585" dirty="0">
                <a:latin typeface="Courier New"/>
                <a:cs typeface="Courier New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-</a:t>
            </a:r>
            <a:r>
              <a:rPr sz="1800" spc="-9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31312F"/>
                </a:solidFill>
                <a:latin typeface="Microsoft Sans Serif"/>
                <a:cs typeface="Microsoft Sans Serif"/>
              </a:rPr>
              <a:t>текущий</a:t>
            </a:r>
            <a:r>
              <a:rPr sz="1800" spc="-40" dirty="0">
                <a:solidFill>
                  <a:srgbClr val="31312F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31312F"/>
                </a:solidFill>
                <a:latin typeface="Microsoft Sans Serif"/>
                <a:cs typeface="Microsoft Sans Serif"/>
              </a:rPr>
              <a:t>стек</a:t>
            </a:r>
            <a:r>
              <a:rPr sz="1800" spc="-35" dirty="0">
                <a:solidFill>
                  <a:srgbClr val="31312F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31312F"/>
                </a:solidFill>
                <a:latin typeface="Microsoft Sans Serif"/>
                <a:cs typeface="Microsoft Sans Serif"/>
              </a:rPr>
              <a:t>вызова.</a:t>
            </a:r>
            <a:endParaRPr sz="18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895703" y="0"/>
            <a:ext cx="5352564" cy="5143489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/>
              <a:t>Ошибка</a:t>
            </a:r>
            <a:r>
              <a:rPr spc="-105" dirty="0"/>
              <a:t> </a:t>
            </a:r>
            <a:r>
              <a:rPr dirty="0"/>
              <a:t>(генерация</a:t>
            </a:r>
            <a:r>
              <a:rPr spc="-105" dirty="0"/>
              <a:t> </a:t>
            </a:r>
            <a:r>
              <a:rPr spc="-10" dirty="0"/>
              <a:t>ошибок)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8674" y="1170122"/>
            <a:ext cx="7505684" cy="2057395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/>
              <a:t>Ошибка</a:t>
            </a:r>
            <a:r>
              <a:rPr spc="-55" dirty="0"/>
              <a:t> </a:t>
            </a:r>
            <a:r>
              <a:rPr spc="-25" dirty="0"/>
              <a:t>(пользовательские</a:t>
            </a:r>
            <a:r>
              <a:rPr spc="-55" dirty="0"/>
              <a:t> </a:t>
            </a:r>
            <a:r>
              <a:rPr spc="-10" dirty="0"/>
              <a:t>ошибки)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95973" y="998672"/>
            <a:ext cx="6868861" cy="3820967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/>
              <a:t>Ошибка</a:t>
            </a:r>
            <a:r>
              <a:rPr spc="-55" dirty="0"/>
              <a:t> </a:t>
            </a:r>
            <a:r>
              <a:rPr spc="-25" dirty="0"/>
              <a:t>(пользовательские</a:t>
            </a:r>
            <a:r>
              <a:rPr spc="-55" dirty="0"/>
              <a:t> </a:t>
            </a:r>
            <a:r>
              <a:rPr spc="-10" dirty="0"/>
              <a:t>ошибки)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399" y="1170122"/>
            <a:ext cx="6286812" cy="3820967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/>
              <a:t>Ошибка</a:t>
            </a:r>
            <a:r>
              <a:rPr spc="-55" dirty="0"/>
              <a:t> </a:t>
            </a:r>
            <a:r>
              <a:rPr spc="-25" dirty="0"/>
              <a:t>(пользовательские</a:t>
            </a:r>
            <a:r>
              <a:rPr spc="-55" dirty="0"/>
              <a:t> </a:t>
            </a:r>
            <a:r>
              <a:rPr spc="-10" dirty="0"/>
              <a:t>ошибки)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0849" y="1062547"/>
            <a:ext cx="8431433" cy="3646442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59246" y="2100588"/>
            <a:ext cx="6225540" cy="1097280"/>
          </a:xfrm>
          <a:prstGeom prst="rect">
            <a:avLst/>
          </a:prstGeom>
        </p:spPr>
        <p:txBody>
          <a:bodyPr vert="horz" wrap="square" lIns="0" tIns="1784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405"/>
              </a:spcBef>
            </a:pPr>
            <a:r>
              <a:rPr sz="3600" spc="-10" dirty="0">
                <a:latin typeface="Microsoft Sans Serif"/>
                <a:cs typeface="Microsoft Sans Serif"/>
              </a:rPr>
              <a:t>Регулярные</a:t>
            </a:r>
            <a:r>
              <a:rPr sz="3600" spc="-190" dirty="0">
                <a:latin typeface="Microsoft Sans Serif"/>
                <a:cs typeface="Microsoft Sans Serif"/>
              </a:rPr>
              <a:t> </a:t>
            </a:r>
            <a:r>
              <a:rPr sz="3600" spc="-10" dirty="0">
                <a:latin typeface="Microsoft Sans Serif"/>
                <a:cs typeface="Microsoft Sans Serif"/>
              </a:rPr>
              <a:t>выражения</a:t>
            </a:r>
            <a:endParaRPr sz="3600">
              <a:latin typeface="Microsoft Sans Serif"/>
              <a:cs typeface="Microsoft Sans Serif"/>
            </a:endParaRPr>
          </a:p>
          <a:p>
            <a:pPr algn="ctr">
              <a:lnSpc>
                <a:spcPct val="100000"/>
              </a:lnSpc>
              <a:spcBef>
                <a:spcPts val="650"/>
              </a:spcBef>
            </a:pPr>
            <a:r>
              <a:rPr sz="1800" spc="-10" dirty="0">
                <a:solidFill>
                  <a:srgbClr val="595959"/>
                </a:solidFill>
                <a:latin typeface="Microsoft Sans Serif"/>
                <a:cs typeface="Microsoft Sans Serif"/>
              </a:rPr>
              <a:t>Подробнее</a:t>
            </a:r>
            <a:r>
              <a:rPr sz="1800" spc="20" dirty="0">
                <a:solidFill>
                  <a:srgbClr val="59595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/>
                <a:cs typeface="Microsoft Sans Serif"/>
              </a:rPr>
              <a:t>тут</a:t>
            </a:r>
            <a:r>
              <a:rPr sz="1800" spc="25" dirty="0">
                <a:solidFill>
                  <a:srgbClr val="59595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595959"/>
                </a:solidFill>
                <a:latin typeface="Microsoft Sans Serif"/>
                <a:cs typeface="Microsoft Sans Serif"/>
              </a:rPr>
              <a:t>https://learn.javascript.ru/regular-expressions</a:t>
            </a:r>
            <a:endParaRPr sz="18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/>
              <a:t>Регулярные</a:t>
            </a:r>
            <a:r>
              <a:rPr spc="-95" dirty="0"/>
              <a:t> </a:t>
            </a:r>
            <a:r>
              <a:rPr spc="-10" dirty="0"/>
              <a:t>выражения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399" y="1170122"/>
            <a:ext cx="8362933" cy="2057395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/>
              <a:t>Регулярные</a:t>
            </a:r>
            <a:r>
              <a:rPr spc="-55" dirty="0"/>
              <a:t> </a:t>
            </a:r>
            <a:r>
              <a:rPr dirty="0"/>
              <a:t>выражения</a:t>
            </a:r>
            <a:r>
              <a:rPr spc="-50" dirty="0"/>
              <a:t> </a:t>
            </a:r>
            <a:r>
              <a:rPr spc="-10" dirty="0"/>
              <a:t>(str.match)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399" y="1170122"/>
            <a:ext cx="8839182" cy="3429343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/>
              <a:t>Регулярные</a:t>
            </a:r>
            <a:r>
              <a:rPr spc="-55" dirty="0"/>
              <a:t> </a:t>
            </a:r>
            <a:r>
              <a:rPr dirty="0"/>
              <a:t>выражения</a:t>
            </a:r>
            <a:r>
              <a:rPr spc="-50" dirty="0"/>
              <a:t> </a:t>
            </a:r>
            <a:r>
              <a:rPr spc="-10" dirty="0"/>
              <a:t>(str.replace)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399" y="1706096"/>
            <a:ext cx="8839182" cy="1928771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/>
              <a:t>Регулярные</a:t>
            </a:r>
            <a:r>
              <a:rPr spc="-55" dirty="0"/>
              <a:t> </a:t>
            </a:r>
            <a:r>
              <a:rPr dirty="0"/>
              <a:t>выражения</a:t>
            </a:r>
            <a:r>
              <a:rPr spc="-50" dirty="0"/>
              <a:t> </a:t>
            </a:r>
            <a:r>
              <a:rPr spc="-10" dirty="0"/>
              <a:t>(regexp.test)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6874" y="1160722"/>
            <a:ext cx="7505684" cy="2476494"/>
          </a:xfrm>
          <a:prstGeom prst="rect">
            <a:avLst/>
          </a:prstGeom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126233" y="2100588"/>
            <a:ext cx="4891405" cy="1097280"/>
          </a:xfrm>
          <a:prstGeom prst="rect">
            <a:avLst/>
          </a:prstGeom>
        </p:spPr>
        <p:txBody>
          <a:bodyPr vert="horz" wrap="square" lIns="0" tIns="1784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405"/>
              </a:spcBef>
            </a:pPr>
            <a:r>
              <a:rPr sz="3600" spc="-10" dirty="0">
                <a:latin typeface="Microsoft Sans Serif"/>
                <a:cs typeface="Microsoft Sans Serif"/>
              </a:rPr>
              <a:t>События</a:t>
            </a:r>
            <a:endParaRPr sz="3600">
              <a:latin typeface="Microsoft Sans Serif"/>
              <a:cs typeface="Microsoft Sans Serif"/>
            </a:endParaRPr>
          </a:p>
          <a:p>
            <a:pPr algn="ctr">
              <a:lnSpc>
                <a:spcPct val="100000"/>
              </a:lnSpc>
              <a:spcBef>
                <a:spcPts val="650"/>
              </a:spcBef>
            </a:pPr>
            <a:r>
              <a:rPr sz="1800" spc="-10" dirty="0">
                <a:solidFill>
                  <a:srgbClr val="595959"/>
                </a:solidFill>
                <a:latin typeface="Microsoft Sans Serif"/>
                <a:cs typeface="Microsoft Sans Serif"/>
              </a:rPr>
              <a:t>Подробнее</a:t>
            </a:r>
            <a:r>
              <a:rPr sz="1800" spc="-25" dirty="0">
                <a:solidFill>
                  <a:srgbClr val="59595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/>
                <a:cs typeface="Microsoft Sans Serif"/>
              </a:rPr>
              <a:t>тут</a:t>
            </a:r>
            <a:r>
              <a:rPr sz="1800" spc="-25" dirty="0">
                <a:solidFill>
                  <a:srgbClr val="59595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595959"/>
                </a:solidFill>
                <a:latin typeface="Microsoft Sans Serif"/>
                <a:cs typeface="Microsoft Sans Serif"/>
              </a:rPr>
              <a:t>https://learn.javascript.ru/events</a:t>
            </a:r>
            <a:endParaRPr sz="18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-20" dirty="0"/>
              <a:t>Замыкание</a:t>
            </a:r>
          </a:p>
        </p:txBody>
      </p:sp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56384" y="1157835"/>
            <a:ext cx="6431199" cy="2827806"/>
          </a:xfrm>
          <a:prstGeom prst="rect">
            <a:avLst/>
          </a:prstGeom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-10" dirty="0"/>
              <a:t>События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84724" y="1219403"/>
            <a:ext cx="8173720" cy="3741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Microsoft Sans Serif"/>
                <a:cs typeface="Microsoft Sans Serif"/>
              </a:rPr>
              <a:t>События</a:t>
            </a:r>
            <a:r>
              <a:rPr sz="1200" spc="-20" dirty="0">
                <a:latin typeface="Microsoft Sans Serif"/>
                <a:cs typeface="Microsoft Sans Serif"/>
              </a:rPr>
              <a:t> </a:t>
            </a:r>
            <a:r>
              <a:rPr sz="1200" spc="-10" dirty="0">
                <a:latin typeface="Microsoft Sans Serif"/>
                <a:cs typeface="Microsoft Sans Serif"/>
              </a:rPr>
              <a:t>мыши:</a:t>
            </a:r>
            <a:endParaRPr sz="1200">
              <a:latin typeface="Microsoft Sans Serif"/>
              <a:cs typeface="Microsoft Sans Serif"/>
            </a:endParaRPr>
          </a:p>
          <a:p>
            <a:pPr marL="469265" marR="5080" indent="-320675">
              <a:lnSpc>
                <a:spcPct val="114999"/>
              </a:lnSpc>
              <a:spcBef>
                <a:spcPts val="1200"/>
              </a:spcBef>
              <a:buChar char="●"/>
              <a:tabLst>
                <a:tab pos="469265" algn="l"/>
              </a:tabLst>
            </a:pPr>
            <a:r>
              <a:rPr sz="1200" dirty="0">
                <a:latin typeface="Microsoft Sans Serif"/>
                <a:cs typeface="Microsoft Sans Serif"/>
              </a:rPr>
              <a:t>click</a:t>
            </a:r>
            <a:r>
              <a:rPr sz="1200" spc="-25" dirty="0">
                <a:latin typeface="Microsoft Sans Serif"/>
                <a:cs typeface="Microsoft Sans Serif"/>
              </a:rPr>
              <a:t> </a:t>
            </a:r>
            <a:r>
              <a:rPr sz="1200" spc="315" dirty="0">
                <a:latin typeface="Microsoft Sans Serif"/>
                <a:cs typeface="Microsoft Sans Serif"/>
              </a:rPr>
              <a:t>–</a:t>
            </a:r>
            <a:r>
              <a:rPr sz="1200" spc="-25" dirty="0">
                <a:latin typeface="Microsoft Sans Serif"/>
                <a:cs typeface="Microsoft Sans Serif"/>
              </a:rPr>
              <a:t> </a:t>
            </a:r>
            <a:r>
              <a:rPr sz="1200" spc="-20" dirty="0">
                <a:latin typeface="Microsoft Sans Serif"/>
                <a:cs typeface="Microsoft Sans Serif"/>
              </a:rPr>
              <a:t>происходит,</a:t>
            </a:r>
            <a:r>
              <a:rPr sz="1200" spc="-25" dirty="0">
                <a:latin typeface="Microsoft Sans Serif"/>
                <a:cs typeface="Microsoft Sans Serif"/>
              </a:rPr>
              <a:t> </a:t>
            </a:r>
            <a:r>
              <a:rPr sz="1200" spc="-20" dirty="0">
                <a:latin typeface="Microsoft Sans Serif"/>
                <a:cs typeface="Microsoft Sans Serif"/>
              </a:rPr>
              <a:t>когда</a:t>
            </a:r>
            <a:r>
              <a:rPr sz="1200" spc="-25" dirty="0">
                <a:latin typeface="Microsoft Sans Serif"/>
                <a:cs typeface="Microsoft Sans Serif"/>
              </a:rPr>
              <a:t> </a:t>
            </a:r>
            <a:r>
              <a:rPr sz="1200" spc="-20" dirty="0">
                <a:latin typeface="Microsoft Sans Serif"/>
                <a:cs typeface="Microsoft Sans Serif"/>
              </a:rPr>
              <a:t>кликнули</a:t>
            </a:r>
            <a:r>
              <a:rPr sz="1200" spc="-25" dirty="0">
                <a:latin typeface="Microsoft Sans Serif"/>
                <a:cs typeface="Microsoft Sans Serif"/>
              </a:rPr>
              <a:t> </a:t>
            </a:r>
            <a:r>
              <a:rPr sz="1200" dirty="0">
                <a:latin typeface="Microsoft Sans Serif"/>
                <a:cs typeface="Microsoft Sans Serif"/>
              </a:rPr>
              <a:t>на</a:t>
            </a:r>
            <a:r>
              <a:rPr sz="1200" spc="-25" dirty="0">
                <a:latin typeface="Microsoft Sans Serif"/>
                <a:cs typeface="Microsoft Sans Serif"/>
              </a:rPr>
              <a:t> </a:t>
            </a:r>
            <a:r>
              <a:rPr sz="1200" dirty="0">
                <a:latin typeface="Microsoft Sans Serif"/>
                <a:cs typeface="Microsoft Sans Serif"/>
              </a:rPr>
              <a:t>элемент</a:t>
            </a:r>
            <a:r>
              <a:rPr sz="1200" spc="-25" dirty="0">
                <a:latin typeface="Microsoft Sans Serif"/>
                <a:cs typeface="Microsoft Sans Serif"/>
              </a:rPr>
              <a:t> </a:t>
            </a:r>
            <a:r>
              <a:rPr sz="1200" dirty="0">
                <a:latin typeface="Microsoft Sans Serif"/>
                <a:cs typeface="Microsoft Sans Serif"/>
              </a:rPr>
              <a:t>левой</a:t>
            </a:r>
            <a:r>
              <a:rPr sz="1200" spc="-25" dirty="0">
                <a:latin typeface="Microsoft Sans Serif"/>
                <a:cs typeface="Microsoft Sans Serif"/>
              </a:rPr>
              <a:t> </a:t>
            </a:r>
            <a:r>
              <a:rPr sz="1200" spc="-20" dirty="0">
                <a:latin typeface="Microsoft Sans Serif"/>
                <a:cs typeface="Microsoft Sans Serif"/>
              </a:rPr>
              <a:t>кнопкой</a:t>
            </a:r>
            <a:r>
              <a:rPr sz="1200" spc="-25" dirty="0">
                <a:latin typeface="Microsoft Sans Serif"/>
                <a:cs typeface="Microsoft Sans Serif"/>
              </a:rPr>
              <a:t> </a:t>
            </a:r>
            <a:r>
              <a:rPr sz="1200" dirty="0">
                <a:latin typeface="Microsoft Sans Serif"/>
                <a:cs typeface="Microsoft Sans Serif"/>
              </a:rPr>
              <a:t>мыши</a:t>
            </a:r>
            <a:r>
              <a:rPr sz="1200" spc="-25" dirty="0">
                <a:latin typeface="Microsoft Sans Serif"/>
                <a:cs typeface="Microsoft Sans Serif"/>
              </a:rPr>
              <a:t> </a:t>
            </a:r>
            <a:r>
              <a:rPr sz="1200" dirty="0">
                <a:latin typeface="Microsoft Sans Serif"/>
                <a:cs typeface="Microsoft Sans Serif"/>
              </a:rPr>
              <a:t>(на</a:t>
            </a:r>
            <a:r>
              <a:rPr sz="1200" spc="-25" dirty="0">
                <a:latin typeface="Microsoft Sans Serif"/>
                <a:cs typeface="Microsoft Sans Serif"/>
              </a:rPr>
              <a:t> </a:t>
            </a:r>
            <a:r>
              <a:rPr sz="1200" dirty="0">
                <a:latin typeface="Microsoft Sans Serif"/>
                <a:cs typeface="Microsoft Sans Serif"/>
              </a:rPr>
              <a:t>устройствах</a:t>
            </a:r>
            <a:r>
              <a:rPr sz="1200" spc="-25" dirty="0">
                <a:latin typeface="Microsoft Sans Serif"/>
                <a:cs typeface="Microsoft Sans Serif"/>
              </a:rPr>
              <a:t> </a:t>
            </a:r>
            <a:r>
              <a:rPr sz="1200" dirty="0">
                <a:latin typeface="Microsoft Sans Serif"/>
                <a:cs typeface="Microsoft Sans Serif"/>
              </a:rPr>
              <a:t>с</a:t>
            </a:r>
            <a:r>
              <a:rPr sz="1200" spc="-25" dirty="0">
                <a:latin typeface="Microsoft Sans Serif"/>
                <a:cs typeface="Microsoft Sans Serif"/>
              </a:rPr>
              <a:t> </a:t>
            </a:r>
            <a:r>
              <a:rPr sz="1200" dirty="0">
                <a:latin typeface="Microsoft Sans Serif"/>
                <a:cs typeface="Microsoft Sans Serif"/>
              </a:rPr>
              <a:t>сенсорными</a:t>
            </a:r>
            <a:r>
              <a:rPr sz="1200" spc="-25" dirty="0">
                <a:latin typeface="Microsoft Sans Serif"/>
                <a:cs typeface="Microsoft Sans Serif"/>
              </a:rPr>
              <a:t> </a:t>
            </a:r>
            <a:r>
              <a:rPr sz="1200" spc="-10" dirty="0">
                <a:latin typeface="Microsoft Sans Serif"/>
                <a:cs typeface="Microsoft Sans Serif"/>
              </a:rPr>
              <a:t>экранами </a:t>
            </a:r>
            <a:r>
              <a:rPr sz="1200" dirty="0">
                <a:latin typeface="Microsoft Sans Serif"/>
                <a:cs typeface="Microsoft Sans Serif"/>
              </a:rPr>
              <a:t>оно</a:t>
            </a:r>
            <a:r>
              <a:rPr sz="1200" spc="-5" dirty="0">
                <a:latin typeface="Microsoft Sans Serif"/>
                <a:cs typeface="Microsoft Sans Serif"/>
              </a:rPr>
              <a:t> </a:t>
            </a:r>
            <a:r>
              <a:rPr sz="1200" spc="-10" dirty="0">
                <a:latin typeface="Microsoft Sans Serif"/>
                <a:cs typeface="Microsoft Sans Serif"/>
              </a:rPr>
              <a:t>происходит</a:t>
            </a:r>
            <a:r>
              <a:rPr sz="1200" spc="-5" dirty="0">
                <a:latin typeface="Microsoft Sans Serif"/>
                <a:cs typeface="Microsoft Sans Serif"/>
              </a:rPr>
              <a:t> </a:t>
            </a:r>
            <a:r>
              <a:rPr sz="1200" dirty="0">
                <a:latin typeface="Microsoft Sans Serif"/>
                <a:cs typeface="Microsoft Sans Serif"/>
              </a:rPr>
              <a:t>при</a:t>
            </a:r>
            <a:r>
              <a:rPr sz="1200" spc="-5" dirty="0">
                <a:latin typeface="Microsoft Sans Serif"/>
                <a:cs typeface="Microsoft Sans Serif"/>
              </a:rPr>
              <a:t> </a:t>
            </a:r>
            <a:r>
              <a:rPr sz="1200" spc="-10" dirty="0">
                <a:latin typeface="Microsoft Sans Serif"/>
                <a:cs typeface="Microsoft Sans Serif"/>
              </a:rPr>
              <a:t>касании).</a:t>
            </a:r>
            <a:endParaRPr sz="1200">
              <a:latin typeface="Microsoft Sans Serif"/>
              <a:cs typeface="Microsoft Sans Serif"/>
            </a:endParaRPr>
          </a:p>
          <a:p>
            <a:pPr marL="469265" indent="-320040">
              <a:lnSpc>
                <a:spcPct val="100000"/>
              </a:lnSpc>
              <a:spcBef>
                <a:spcPts val="215"/>
              </a:spcBef>
              <a:buChar char="●"/>
              <a:tabLst>
                <a:tab pos="469265" algn="l"/>
              </a:tabLst>
            </a:pPr>
            <a:r>
              <a:rPr sz="1200" dirty="0">
                <a:latin typeface="Microsoft Sans Serif"/>
                <a:cs typeface="Microsoft Sans Serif"/>
              </a:rPr>
              <a:t>contextmenu</a:t>
            </a:r>
            <a:r>
              <a:rPr sz="1200" spc="-30" dirty="0">
                <a:latin typeface="Microsoft Sans Serif"/>
                <a:cs typeface="Microsoft Sans Serif"/>
              </a:rPr>
              <a:t> </a:t>
            </a:r>
            <a:r>
              <a:rPr sz="1200" spc="315" dirty="0">
                <a:latin typeface="Microsoft Sans Serif"/>
                <a:cs typeface="Microsoft Sans Serif"/>
              </a:rPr>
              <a:t>–</a:t>
            </a:r>
            <a:r>
              <a:rPr sz="1200" spc="-25" dirty="0">
                <a:latin typeface="Microsoft Sans Serif"/>
                <a:cs typeface="Microsoft Sans Serif"/>
              </a:rPr>
              <a:t> </a:t>
            </a:r>
            <a:r>
              <a:rPr sz="1200" spc="-20" dirty="0">
                <a:latin typeface="Microsoft Sans Serif"/>
                <a:cs typeface="Microsoft Sans Serif"/>
              </a:rPr>
              <a:t>происходит,</a:t>
            </a:r>
            <a:r>
              <a:rPr sz="1200" spc="-25" dirty="0">
                <a:latin typeface="Microsoft Sans Serif"/>
                <a:cs typeface="Microsoft Sans Serif"/>
              </a:rPr>
              <a:t> </a:t>
            </a:r>
            <a:r>
              <a:rPr sz="1200" spc="-20" dirty="0">
                <a:latin typeface="Microsoft Sans Serif"/>
                <a:cs typeface="Microsoft Sans Serif"/>
              </a:rPr>
              <a:t>когда</a:t>
            </a:r>
            <a:r>
              <a:rPr sz="1200" spc="-30" dirty="0">
                <a:latin typeface="Microsoft Sans Serif"/>
                <a:cs typeface="Microsoft Sans Serif"/>
              </a:rPr>
              <a:t> </a:t>
            </a:r>
            <a:r>
              <a:rPr sz="1200" spc="-20" dirty="0">
                <a:latin typeface="Microsoft Sans Serif"/>
                <a:cs typeface="Microsoft Sans Serif"/>
              </a:rPr>
              <a:t>кликнули</a:t>
            </a:r>
            <a:r>
              <a:rPr sz="1200" spc="-25" dirty="0">
                <a:latin typeface="Microsoft Sans Serif"/>
                <a:cs typeface="Microsoft Sans Serif"/>
              </a:rPr>
              <a:t> </a:t>
            </a:r>
            <a:r>
              <a:rPr sz="1200" dirty="0">
                <a:latin typeface="Microsoft Sans Serif"/>
                <a:cs typeface="Microsoft Sans Serif"/>
              </a:rPr>
              <a:t>на</a:t>
            </a:r>
            <a:r>
              <a:rPr sz="1200" spc="-25" dirty="0">
                <a:latin typeface="Microsoft Sans Serif"/>
                <a:cs typeface="Microsoft Sans Serif"/>
              </a:rPr>
              <a:t> </a:t>
            </a:r>
            <a:r>
              <a:rPr sz="1200" dirty="0">
                <a:latin typeface="Microsoft Sans Serif"/>
                <a:cs typeface="Microsoft Sans Serif"/>
              </a:rPr>
              <a:t>элемент</a:t>
            </a:r>
            <a:r>
              <a:rPr sz="1200" spc="-30" dirty="0">
                <a:latin typeface="Microsoft Sans Serif"/>
                <a:cs typeface="Microsoft Sans Serif"/>
              </a:rPr>
              <a:t> </a:t>
            </a:r>
            <a:r>
              <a:rPr sz="1200" dirty="0">
                <a:latin typeface="Microsoft Sans Serif"/>
                <a:cs typeface="Microsoft Sans Serif"/>
              </a:rPr>
              <a:t>правой</a:t>
            </a:r>
            <a:r>
              <a:rPr sz="1200" spc="-25" dirty="0">
                <a:latin typeface="Microsoft Sans Serif"/>
                <a:cs typeface="Microsoft Sans Serif"/>
              </a:rPr>
              <a:t> </a:t>
            </a:r>
            <a:r>
              <a:rPr sz="1200" spc="-20" dirty="0">
                <a:latin typeface="Microsoft Sans Serif"/>
                <a:cs typeface="Microsoft Sans Serif"/>
              </a:rPr>
              <a:t>кнопкой</a:t>
            </a:r>
            <a:r>
              <a:rPr sz="1200" spc="-25" dirty="0">
                <a:latin typeface="Microsoft Sans Serif"/>
                <a:cs typeface="Microsoft Sans Serif"/>
              </a:rPr>
              <a:t> </a:t>
            </a:r>
            <a:r>
              <a:rPr sz="1200" spc="-10" dirty="0">
                <a:latin typeface="Microsoft Sans Serif"/>
                <a:cs typeface="Microsoft Sans Serif"/>
              </a:rPr>
              <a:t>мыши.</a:t>
            </a:r>
            <a:endParaRPr sz="1200">
              <a:latin typeface="Microsoft Sans Serif"/>
              <a:cs typeface="Microsoft Sans Serif"/>
            </a:endParaRPr>
          </a:p>
          <a:p>
            <a:pPr marL="469265" indent="-320040">
              <a:lnSpc>
                <a:spcPct val="100000"/>
              </a:lnSpc>
              <a:spcBef>
                <a:spcPts val="215"/>
              </a:spcBef>
              <a:buChar char="●"/>
              <a:tabLst>
                <a:tab pos="469265" algn="l"/>
              </a:tabLst>
            </a:pPr>
            <a:r>
              <a:rPr sz="1200" dirty="0">
                <a:latin typeface="Microsoft Sans Serif"/>
                <a:cs typeface="Microsoft Sans Serif"/>
              </a:rPr>
              <a:t>mouseover</a:t>
            </a:r>
            <a:r>
              <a:rPr sz="1200" spc="-15" dirty="0">
                <a:latin typeface="Microsoft Sans Serif"/>
                <a:cs typeface="Microsoft Sans Serif"/>
              </a:rPr>
              <a:t> </a:t>
            </a:r>
            <a:r>
              <a:rPr sz="1200" dirty="0">
                <a:latin typeface="Microsoft Sans Serif"/>
                <a:cs typeface="Microsoft Sans Serif"/>
              </a:rPr>
              <a:t>/</a:t>
            </a:r>
            <a:r>
              <a:rPr sz="1200" spc="-10" dirty="0">
                <a:latin typeface="Microsoft Sans Serif"/>
                <a:cs typeface="Microsoft Sans Serif"/>
              </a:rPr>
              <a:t> </a:t>
            </a:r>
            <a:r>
              <a:rPr sz="1200" dirty="0">
                <a:latin typeface="Microsoft Sans Serif"/>
                <a:cs typeface="Microsoft Sans Serif"/>
              </a:rPr>
              <a:t>mouseout</a:t>
            </a:r>
            <a:r>
              <a:rPr sz="1200" spc="-10" dirty="0">
                <a:latin typeface="Microsoft Sans Serif"/>
                <a:cs typeface="Microsoft Sans Serif"/>
              </a:rPr>
              <a:t> </a:t>
            </a:r>
            <a:r>
              <a:rPr sz="1200" spc="315" dirty="0">
                <a:latin typeface="Microsoft Sans Serif"/>
                <a:cs typeface="Microsoft Sans Serif"/>
              </a:rPr>
              <a:t>–</a:t>
            </a:r>
            <a:r>
              <a:rPr sz="1200" spc="-15" dirty="0">
                <a:latin typeface="Microsoft Sans Serif"/>
                <a:cs typeface="Microsoft Sans Serif"/>
              </a:rPr>
              <a:t> </a:t>
            </a:r>
            <a:r>
              <a:rPr sz="1200" spc="-20" dirty="0">
                <a:latin typeface="Microsoft Sans Serif"/>
                <a:cs typeface="Microsoft Sans Serif"/>
              </a:rPr>
              <a:t>когда</a:t>
            </a:r>
            <a:r>
              <a:rPr sz="1200" spc="-10" dirty="0">
                <a:latin typeface="Microsoft Sans Serif"/>
                <a:cs typeface="Microsoft Sans Serif"/>
              </a:rPr>
              <a:t> </a:t>
            </a:r>
            <a:r>
              <a:rPr sz="1200" dirty="0">
                <a:latin typeface="Microsoft Sans Serif"/>
                <a:cs typeface="Microsoft Sans Serif"/>
              </a:rPr>
              <a:t>мышь</a:t>
            </a:r>
            <a:r>
              <a:rPr sz="1200" spc="-10" dirty="0">
                <a:latin typeface="Microsoft Sans Serif"/>
                <a:cs typeface="Microsoft Sans Serif"/>
              </a:rPr>
              <a:t> наводится</a:t>
            </a:r>
            <a:r>
              <a:rPr sz="1200" spc="-15" dirty="0">
                <a:latin typeface="Microsoft Sans Serif"/>
                <a:cs typeface="Microsoft Sans Serif"/>
              </a:rPr>
              <a:t> </a:t>
            </a:r>
            <a:r>
              <a:rPr sz="1200" dirty="0">
                <a:latin typeface="Microsoft Sans Serif"/>
                <a:cs typeface="Microsoft Sans Serif"/>
              </a:rPr>
              <a:t>на</a:t>
            </a:r>
            <a:r>
              <a:rPr sz="1200" spc="-10" dirty="0">
                <a:latin typeface="Microsoft Sans Serif"/>
                <a:cs typeface="Microsoft Sans Serif"/>
              </a:rPr>
              <a:t> </a:t>
            </a:r>
            <a:r>
              <a:rPr sz="1200" dirty="0">
                <a:latin typeface="Microsoft Sans Serif"/>
                <a:cs typeface="Microsoft Sans Serif"/>
              </a:rPr>
              <a:t>/</a:t>
            </a:r>
            <a:r>
              <a:rPr sz="1200" spc="-10" dirty="0">
                <a:latin typeface="Microsoft Sans Serif"/>
                <a:cs typeface="Microsoft Sans Serif"/>
              </a:rPr>
              <a:t> </a:t>
            </a:r>
            <a:r>
              <a:rPr sz="1200" spc="-20" dirty="0">
                <a:latin typeface="Microsoft Sans Serif"/>
                <a:cs typeface="Microsoft Sans Serif"/>
              </a:rPr>
              <a:t>покидает</a:t>
            </a:r>
            <a:r>
              <a:rPr sz="1200" spc="-10" dirty="0">
                <a:latin typeface="Microsoft Sans Serif"/>
                <a:cs typeface="Microsoft Sans Serif"/>
              </a:rPr>
              <a:t> элемент.</a:t>
            </a:r>
            <a:endParaRPr sz="1200">
              <a:latin typeface="Microsoft Sans Serif"/>
              <a:cs typeface="Microsoft Sans Serif"/>
            </a:endParaRPr>
          </a:p>
          <a:p>
            <a:pPr marL="469265" indent="-320040">
              <a:lnSpc>
                <a:spcPct val="100000"/>
              </a:lnSpc>
              <a:spcBef>
                <a:spcPts val="215"/>
              </a:spcBef>
              <a:buChar char="●"/>
              <a:tabLst>
                <a:tab pos="469265" algn="l"/>
              </a:tabLst>
            </a:pPr>
            <a:r>
              <a:rPr sz="1200" dirty="0">
                <a:latin typeface="Microsoft Sans Serif"/>
                <a:cs typeface="Microsoft Sans Serif"/>
              </a:rPr>
              <a:t>mousedown</a:t>
            </a:r>
            <a:r>
              <a:rPr sz="1200" spc="-30" dirty="0">
                <a:latin typeface="Microsoft Sans Serif"/>
                <a:cs typeface="Microsoft Sans Serif"/>
              </a:rPr>
              <a:t> </a:t>
            </a:r>
            <a:r>
              <a:rPr sz="1200" dirty="0">
                <a:latin typeface="Microsoft Sans Serif"/>
                <a:cs typeface="Microsoft Sans Serif"/>
              </a:rPr>
              <a:t>/</a:t>
            </a:r>
            <a:r>
              <a:rPr sz="1200" spc="-30" dirty="0">
                <a:latin typeface="Microsoft Sans Serif"/>
                <a:cs typeface="Microsoft Sans Serif"/>
              </a:rPr>
              <a:t> </a:t>
            </a:r>
            <a:r>
              <a:rPr sz="1200" dirty="0">
                <a:latin typeface="Microsoft Sans Serif"/>
                <a:cs typeface="Microsoft Sans Serif"/>
              </a:rPr>
              <a:t>mouseup</a:t>
            </a:r>
            <a:r>
              <a:rPr sz="1200" spc="-25" dirty="0">
                <a:latin typeface="Microsoft Sans Serif"/>
                <a:cs typeface="Microsoft Sans Serif"/>
              </a:rPr>
              <a:t> </a:t>
            </a:r>
            <a:r>
              <a:rPr sz="1200" spc="315" dirty="0">
                <a:latin typeface="Microsoft Sans Serif"/>
                <a:cs typeface="Microsoft Sans Serif"/>
              </a:rPr>
              <a:t>–</a:t>
            </a:r>
            <a:r>
              <a:rPr sz="1200" spc="-30" dirty="0">
                <a:latin typeface="Microsoft Sans Serif"/>
                <a:cs typeface="Microsoft Sans Serif"/>
              </a:rPr>
              <a:t> </a:t>
            </a:r>
            <a:r>
              <a:rPr sz="1200" spc="-20" dirty="0">
                <a:latin typeface="Microsoft Sans Serif"/>
                <a:cs typeface="Microsoft Sans Serif"/>
              </a:rPr>
              <a:t>когда</a:t>
            </a:r>
            <a:r>
              <a:rPr sz="1200" spc="-25" dirty="0">
                <a:latin typeface="Microsoft Sans Serif"/>
                <a:cs typeface="Microsoft Sans Serif"/>
              </a:rPr>
              <a:t> </a:t>
            </a:r>
            <a:r>
              <a:rPr sz="1200" dirty="0">
                <a:latin typeface="Microsoft Sans Serif"/>
                <a:cs typeface="Microsoft Sans Serif"/>
              </a:rPr>
              <a:t>нажали</a:t>
            </a:r>
            <a:r>
              <a:rPr sz="1200" spc="-30" dirty="0">
                <a:latin typeface="Microsoft Sans Serif"/>
                <a:cs typeface="Microsoft Sans Serif"/>
              </a:rPr>
              <a:t> </a:t>
            </a:r>
            <a:r>
              <a:rPr sz="1200" dirty="0">
                <a:latin typeface="Microsoft Sans Serif"/>
                <a:cs typeface="Microsoft Sans Serif"/>
              </a:rPr>
              <a:t>/</a:t>
            </a:r>
            <a:r>
              <a:rPr sz="1200" spc="-25" dirty="0">
                <a:latin typeface="Microsoft Sans Serif"/>
                <a:cs typeface="Microsoft Sans Serif"/>
              </a:rPr>
              <a:t> </a:t>
            </a:r>
            <a:r>
              <a:rPr sz="1200" dirty="0">
                <a:latin typeface="Microsoft Sans Serif"/>
                <a:cs typeface="Microsoft Sans Serif"/>
              </a:rPr>
              <a:t>отжали</a:t>
            </a:r>
            <a:r>
              <a:rPr sz="1200" spc="-30" dirty="0">
                <a:latin typeface="Microsoft Sans Serif"/>
                <a:cs typeface="Microsoft Sans Serif"/>
              </a:rPr>
              <a:t> </a:t>
            </a:r>
            <a:r>
              <a:rPr sz="1200" spc="-20" dirty="0">
                <a:latin typeface="Microsoft Sans Serif"/>
                <a:cs typeface="Microsoft Sans Serif"/>
              </a:rPr>
              <a:t>кнопку</a:t>
            </a:r>
            <a:r>
              <a:rPr sz="1200" spc="-30" dirty="0">
                <a:latin typeface="Microsoft Sans Serif"/>
                <a:cs typeface="Microsoft Sans Serif"/>
              </a:rPr>
              <a:t> </a:t>
            </a:r>
            <a:r>
              <a:rPr sz="1200" dirty="0">
                <a:latin typeface="Microsoft Sans Serif"/>
                <a:cs typeface="Microsoft Sans Serif"/>
              </a:rPr>
              <a:t>мыши</a:t>
            </a:r>
            <a:r>
              <a:rPr sz="1200" spc="-25" dirty="0">
                <a:latin typeface="Microsoft Sans Serif"/>
                <a:cs typeface="Microsoft Sans Serif"/>
              </a:rPr>
              <a:t> </a:t>
            </a:r>
            <a:r>
              <a:rPr sz="1200" dirty="0">
                <a:latin typeface="Microsoft Sans Serif"/>
                <a:cs typeface="Microsoft Sans Serif"/>
              </a:rPr>
              <a:t>на</a:t>
            </a:r>
            <a:r>
              <a:rPr sz="1200" spc="-30" dirty="0">
                <a:latin typeface="Microsoft Sans Serif"/>
                <a:cs typeface="Microsoft Sans Serif"/>
              </a:rPr>
              <a:t> </a:t>
            </a:r>
            <a:r>
              <a:rPr sz="1200" spc="-10" dirty="0">
                <a:latin typeface="Microsoft Sans Serif"/>
                <a:cs typeface="Microsoft Sans Serif"/>
              </a:rPr>
              <a:t>элементе.</a:t>
            </a:r>
            <a:endParaRPr sz="1200">
              <a:latin typeface="Microsoft Sans Serif"/>
              <a:cs typeface="Microsoft Sans Serif"/>
            </a:endParaRPr>
          </a:p>
          <a:p>
            <a:pPr marL="469265" indent="-320040">
              <a:lnSpc>
                <a:spcPct val="100000"/>
              </a:lnSpc>
              <a:spcBef>
                <a:spcPts val="215"/>
              </a:spcBef>
              <a:buChar char="●"/>
              <a:tabLst>
                <a:tab pos="469265" algn="l"/>
              </a:tabLst>
            </a:pPr>
            <a:r>
              <a:rPr sz="1200" dirty="0">
                <a:latin typeface="Microsoft Sans Serif"/>
                <a:cs typeface="Microsoft Sans Serif"/>
              </a:rPr>
              <a:t>mousemove</a:t>
            </a:r>
            <a:r>
              <a:rPr sz="1200" spc="-25" dirty="0">
                <a:latin typeface="Microsoft Sans Serif"/>
                <a:cs typeface="Microsoft Sans Serif"/>
              </a:rPr>
              <a:t> </a:t>
            </a:r>
            <a:r>
              <a:rPr sz="1200" spc="315" dirty="0">
                <a:latin typeface="Microsoft Sans Serif"/>
                <a:cs typeface="Microsoft Sans Serif"/>
              </a:rPr>
              <a:t>–</a:t>
            </a:r>
            <a:r>
              <a:rPr sz="1200" spc="-25" dirty="0">
                <a:latin typeface="Microsoft Sans Serif"/>
                <a:cs typeface="Microsoft Sans Serif"/>
              </a:rPr>
              <a:t> </a:t>
            </a:r>
            <a:r>
              <a:rPr sz="1200" dirty="0">
                <a:latin typeface="Microsoft Sans Serif"/>
                <a:cs typeface="Microsoft Sans Serif"/>
              </a:rPr>
              <a:t>при</a:t>
            </a:r>
            <a:r>
              <a:rPr sz="1200" spc="-25" dirty="0">
                <a:latin typeface="Microsoft Sans Serif"/>
                <a:cs typeface="Microsoft Sans Serif"/>
              </a:rPr>
              <a:t> </a:t>
            </a:r>
            <a:r>
              <a:rPr sz="1200" spc="-10" dirty="0">
                <a:latin typeface="Microsoft Sans Serif"/>
                <a:cs typeface="Microsoft Sans Serif"/>
              </a:rPr>
              <a:t>движении</a:t>
            </a:r>
            <a:r>
              <a:rPr sz="1200" spc="-25" dirty="0">
                <a:latin typeface="Microsoft Sans Serif"/>
                <a:cs typeface="Microsoft Sans Serif"/>
              </a:rPr>
              <a:t> </a:t>
            </a:r>
            <a:r>
              <a:rPr sz="1200" spc="-10" dirty="0">
                <a:latin typeface="Microsoft Sans Serif"/>
                <a:cs typeface="Microsoft Sans Serif"/>
              </a:rPr>
              <a:t>мыши.</a:t>
            </a:r>
            <a:endParaRPr sz="12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960"/>
              </a:spcBef>
              <a:buFont typeface="Microsoft Sans Serif"/>
              <a:buChar char="●"/>
            </a:pPr>
            <a:endParaRPr sz="12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</a:pPr>
            <a:r>
              <a:rPr sz="1200" dirty="0">
                <a:latin typeface="Microsoft Sans Serif"/>
                <a:cs typeface="Microsoft Sans Serif"/>
              </a:rPr>
              <a:t>События</a:t>
            </a:r>
            <a:r>
              <a:rPr sz="1200" spc="-30" dirty="0">
                <a:latin typeface="Microsoft Sans Serif"/>
                <a:cs typeface="Microsoft Sans Serif"/>
              </a:rPr>
              <a:t> </a:t>
            </a:r>
            <a:r>
              <a:rPr sz="1200" dirty="0">
                <a:latin typeface="Microsoft Sans Serif"/>
                <a:cs typeface="Microsoft Sans Serif"/>
              </a:rPr>
              <a:t>на</a:t>
            </a:r>
            <a:r>
              <a:rPr sz="1200" spc="-25" dirty="0">
                <a:latin typeface="Microsoft Sans Serif"/>
                <a:cs typeface="Microsoft Sans Serif"/>
              </a:rPr>
              <a:t> </a:t>
            </a:r>
            <a:r>
              <a:rPr sz="1200" dirty="0">
                <a:latin typeface="Microsoft Sans Serif"/>
                <a:cs typeface="Microsoft Sans Serif"/>
              </a:rPr>
              <a:t>элементах</a:t>
            </a:r>
            <a:r>
              <a:rPr sz="1200" spc="-25" dirty="0">
                <a:latin typeface="Microsoft Sans Serif"/>
                <a:cs typeface="Microsoft Sans Serif"/>
              </a:rPr>
              <a:t> </a:t>
            </a:r>
            <a:r>
              <a:rPr sz="1200" spc="-10" dirty="0">
                <a:latin typeface="Microsoft Sans Serif"/>
                <a:cs typeface="Microsoft Sans Serif"/>
              </a:rPr>
              <a:t>управления:</a:t>
            </a:r>
            <a:endParaRPr sz="12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955"/>
              </a:spcBef>
            </a:pPr>
            <a:endParaRPr sz="1200">
              <a:latin typeface="Microsoft Sans Serif"/>
              <a:cs typeface="Microsoft Sans Serif"/>
            </a:endParaRPr>
          </a:p>
          <a:p>
            <a:pPr marL="469265" indent="-320040">
              <a:lnSpc>
                <a:spcPct val="100000"/>
              </a:lnSpc>
              <a:spcBef>
                <a:spcPts val="5"/>
              </a:spcBef>
              <a:buChar char="●"/>
              <a:tabLst>
                <a:tab pos="469265" algn="l"/>
              </a:tabLst>
            </a:pPr>
            <a:r>
              <a:rPr sz="1200" dirty="0">
                <a:latin typeface="Microsoft Sans Serif"/>
                <a:cs typeface="Microsoft Sans Serif"/>
              </a:rPr>
              <a:t>submit</a:t>
            </a:r>
            <a:r>
              <a:rPr sz="1200" spc="-20" dirty="0">
                <a:latin typeface="Microsoft Sans Serif"/>
                <a:cs typeface="Microsoft Sans Serif"/>
              </a:rPr>
              <a:t> </a:t>
            </a:r>
            <a:r>
              <a:rPr sz="1200" spc="315" dirty="0">
                <a:latin typeface="Microsoft Sans Serif"/>
                <a:cs typeface="Microsoft Sans Serif"/>
              </a:rPr>
              <a:t>–</a:t>
            </a:r>
            <a:r>
              <a:rPr sz="1200" spc="-20" dirty="0">
                <a:latin typeface="Microsoft Sans Serif"/>
                <a:cs typeface="Microsoft Sans Serif"/>
              </a:rPr>
              <a:t> пользователь </a:t>
            </a:r>
            <a:r>
              <a:rPr sz="1200" dirty="0">
                <a:latin typeface="Microsoft Sans Serif"/>
                <a:cs typeface="Microsoft Sans Serif"/>
              </a:rPr>
              <a:t>отправил</a:t>
            </a:r>
            <a:r>
              <a:rPr sz="1200" spc="-20" dirty="0">
                <a:latin typeface="Microsoft Sans Serif"/>
                <a:cs typeface="Microsoft Sans Serif"/>
              </a:rPr>
              <a:t> </a:t>
            </a:r>
            <a:r>
              <a:rPr sz="1200" dirty="0">
                <a:latin typeface="Microsoft Sans Serif"/>
                <a:cs typeface="Microsoft Sans Serif"/>
              </a:rPr>
              <a:t>форму</a:t>
            </a:r>
            <a:r>
              <a:rPr sz="1200" spc="-15" dirty="0">
                <a:latin typeface="Microsoft Sans Serif"/>
                <a:cs typeface="Microsoft Sans Serif"/>
              </a:rPr>
              <a:t> </a:t>
            </a:r>
            <a:r>
              <a:rPr sz="1200" spc="-10" dirty="0">
                <a:latin typeface="Microsoft Sans Serif"/>
                <a:cs typeface="Microsoft Sans Serif"/>
              </a:rPr>
              <a:t>&lt;form&gt;.</a:t>
            </a:r>
            <a:endParaRPr sz="1200">
              <a:latin typeface="Microsoft Sans Serif"/>
              <a:cs typeface="Microsoft Sans Serif"/>
            </a:endParaRPr>
          </a:p>
          <a:p>
            <a:pPr marL="469265" indent="-320040">
              <a:lnSpc>
                <a:spcPct val="100000"/>
              </a:lnSpc>
              <a:spcBef>
                <a:spcPts val="215"/>
              </a:spcBef>
              <a:buChar char="●"/>
              <a:tabLst>
                <a:tab pos="469265" algn="l"/>
              </a:tabLst>
            </a:pPr>
            <a:r>
              <a:rPr sz="1200" dirty="0">
                <a:latin typeface="Microsoft Sans Serif"/>
                <a:cs typeface="Microsoft Sans Serif"/>
              </a:rPr>
              <a:t>focus</a:t>
            </a:r>
            <a:r>
              <a:rPr sz="1200" spc="-10" dirty="0">
                <a:latin typeface="Microsoft Sans Serif"/>
                <a:cs typeface="Microsoft Sans Serif"/>
              </a:rPr>
              <a:t> </a:t>
            </a:r>
            <a:r>
              <a:rPr sz="1200" spc="315" dirty="0">
                <a:latin typeface="Microsoft Sans Serif"/>
                <a:cs typeface="Microsoft Sans Serif"/>
              </a:rPr>
              <a:t>–</a:t>
            </a:r>
            <a:r>
              <a:rPr sz="1200" spc="-10" dirty="0">
                <a:latin typeface="Microsoft Sans Serif"/>
                <a:cs typeface="Microsoft Sans Serif"/>
              </a:rPr>
              <a:t> </a:t>
            </a:r>
            <a:r>
              <a:rPr sz="1200" spc="-20" dirty="0">
                <a:latin typeface="Microsoft Sans Serif"/>
                <a:cs typeface="Microsoft Sans Serif"/>
              </a:rPr>
              <a:t>пользователь</a:t>
            </a:r>
            <a:r>
              <a:rPr sz="1200" spc="-10" dirty="0">
                <a:latin typeface="Microsoft Sans Serif"/>
                <a:cs typeface="Microsoft Sans Serif"/>
              </a:rPr>
              <a:t> </a:t>
            </a:r>
            <a:r>
              <a:rPr sz="1200" spc="-20" dirty="0">
                <a:latin typeface="Microsoft Sans Serif"/>
                <a:cs typeface="Microsoft Sans Serif"/>
              </a:rPr>
              <a:t>фокусируется</a:t>
            </a:r>
            <a:r>
              <a:rPr sz="1200" spc="-5" dirty="0">
                <a:latin typeface="Microsoft Sans Serif"/>
                <a:cs typeface="Microsoft Sans Serif"/>
              </a:rPr>
              <a:t> </a:t>
            </a:r>
            <a:r>
              <a:rPr sz="1200" dirty="0">
                <a:latin typeface="Microsoft Sans Serif"/>
                <a:cs typeface="Microsoft Sans Serif"/>
              </a:rPr>
              <a:t>на</a:t>
            </a:r>
            <a:r>
              <a:rPr sz="1200" spc="-10" dirty="0">
                <a:latin typeface="Microsoft Sans Serif"/>
                <a:cs typeface="Microsoft Sans Serif"/>
              </a:rPr>
              <a:t> </a:t>
            </a:r>
            <a:r>
              <a:rPr sz="1200" dirty="0">
                <a:latin typeface="Microsoft Sans Serif"/>
                <a:cs typeface="Microsoft Sans Serif"/>
              </a:rPr>
              <a:t>элементе,</a:t>
            </a:r>
            <a:r>
              <a:rPr sz="1200" spc="-10" dirty="0">
                <a:latin typeface="Microsoft Sans Serif"/>
                <a:cs typeface="Microsoft Sans Serif"/>
              </a:rPr>
              <a:t> </a:t>
            </a:r>
            <a:r>
              <a:rPr sz="1200" dirty="0">
                <a:latin typeface="Microsoft Sans Serif"/>
                <a:cs typeface="Microsoft Sans Serif"/>
              </a:rPr>
              <a:t>например</a:t>
            </a:r>
            <a:r>
              <a:rPr sz="1200" spc="-5" dirty="0">
                <a:latin typeface="Microsoft Sans Serif"/>
                <a:cs typeface="Microsoft Sans Serif"/>
              </a:rPr>
              <a:t> </a:t>
            </a:r>
            <a:r>
              <a:rPr sz="1200" spc="-20" dirty="0">
                <a:latin typeface="Microsoft Sans Serif"/>
                <a:cs typeface="Microsoft Sans Serif"/>
              </a:rPr>
              <a:t>нажимает</a:t>
            </a:r>
            <a:r>
              <a:rPr sz="1200" spc="-10" dirty="0">
                <a:latin typeface="Microsoft Sans Serif"/>
                <a:cs typeface="Microsoft Sans Serif"/>
              </a:rPr>
              <a:t> </a:t>
            </a:r>
            <a:r>
              <a:rPr sz="1200" dirty="0">
                <a:latin typeface="Microsoft Sans Serif"/>
                <a:cs typeface="Microsoft Sans Serif"/>
              </a:rPr>
              <a:t>на</a:t>
            </a:r>
            <a:r>
              <a:rPr sz="1200" spc="-10" dirty="0">
                <a:latin typeface="Microsoft Sans Serif"/>
                <a:cs typeface="Microsoft Sans Serif"/>
              </a:rPr>
              <a:t> &lt;input&gt;.</a:t>
            </a:r>
            <a:endParaRPr sz="12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955"/>
              </a:spcBef>
              <a:buFont typeface="Microsoft Sans Serif"/>
              <a:buChar char="●"/>
            </a:pPr>
            <a:endParaRPr sz="12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</a:pPr>
            <a:r>
              <a:rPr sz="1200" spc="-20" dirty="0">
                <a:latin typeface="Microsoft Sans Serif"/>
                <a:cs typeface="Microsoft Sans Serif"/>
              </a:rPr>
              <a:t>Клавиатурные</a:t>
            </a:r>
            <a:r>
              <a:rPr sz="1200" spc="45" dirty="0">
                <a:latin typeface="Microsoft Sans Serif"/>
                <a:cs typeface="Microsoft Sans Serif"/>
              </a:rPr>
              <a:t> </a:t>
            </a:r>
            <a:r>
              <a:rPr sz="1200" spc="-10" dirty="0">
                <a:latin typeface="Microsoft Sans Serif"/>
                <a:cs typeface="Microsoft Sans Serif"/>
              </a:rPr>
              <a:t>события:</a:t>
            </a:r>
            <a:endParaRPr sz="12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960"/>
              </a:spcBef>
            </a:pPr>
            <a:endParaRPr sz="1200">
              <a:latin typeface="Microsoft Sans Serif"/>
              <a:cs typeface="Microsoft Sans Serif"/>
            </a:endParaRPr>
          </a:p>
          <a:p>
            <a:pPr marL="469265" indent="-320040">
              <a:lnSpc>
                <a:spcPct val="100000"/>
              </a:lnSpc>
              <a:buChar char="●"/>
              <a:tabLst>
                <a:tab pos="469265" algn="l"/>
              </a:tabLst>
            </a:pPr>
            <a:r>
              <a:rPr sz="1200" dirty="0">
                <a:latin typeface="Microsoft Sans Serif"/>
                <a:cs typeface="Microsoft Sans Serif"/>
              </a:rPr>
              <a:t>keydown</a:t>
            </a:r>
            <a:r>
              <a:rPr sz="1200" spc="-5" dirty="0">
                <a:latin typeface="Microsoft Sans Serif"/>
                <a:cs typeface="Microsoft Sans Serif"/>
              </a:rPr>
              <a:t> </a:t>
            </a:r>
            <a:r>
              <a:rPr sz="1200" dirty="0">
                <a:latin typeface="Microsoft Sans Serif"/>
                <a:cs typeface="Microsoft Sans Serif"/>
              </a:rPr>
              <a:t>и</a:t>
            </a:r>
            <a:r>
              <a:rPr sz="1200" spc="-5" dirty="0">
                <a:latin typeface="Microsoft Sans Serif"/>
                <a:cs typeface="Microsoft Sans Serif"/>
              </a:rPr>
              <a:t> </a:t>
            </a:r>
            <a:r>
              <a:rPr sz="1200" dirty="0">
                <a:latin typeface="Microsoft Sans Serif"/>
                <a:cs typeface="Microsoft Sans Serif"/>
              </a:rPr>
              <a:t>keyup</a:t>
            </a:r>
            <a:r>
              <a:rPr sz="1200" spc="-5" dirty="0">
                <a:latin typeface="Microsoft Sans Serif"/>
                <a:cs typeface="Microsoft Sans Serif"/>
              </a:rPr>
              <a:t> </a:t>
            </a:r>
            <a:r>
              <a:rPr sz="1200" spc="315" dirty="0">
                <a:latin typeface="Microsoft Sans Serif"/>
                <a:cs typeface="Microsoft Sans Serif"/>
              </a:rPr>
              <a:t>–</a:t>
            </a:r>
            <a:r>
              <a:rPr sz="1200" spc="-5" dirty="0">
                <a:latin typeface="Microsoft Sans Serif"/>
                <a:cs typeface="Microsoft Sans Serif"/>
              </a:rPr>
              <a:t> </a:t>
            </a:r>
            <a:r>
              <a:rPr sz="1200" spc="-20" dirty="0">
                <a:latin typeface="Microsoft Sans Serif"/>
                <a:cs typeface="Microsoft Sans Serif"/>
              </a:rPr>
              <a:t>когда</a:t>
            </a:r>
            <a:r>
              <a:rPr sz="1200" dirty="0">
                <a:latin typeface="Microsoft Sans Serif"/>
                <a:cs typeface="Microsoft Sans Serif"/>
              </a:rPr>
              <a:t> </a:t>
            </a:r>
            <a:r>
              <a:rPr sz="1200" spc="-20" dirty="0">
                <a:latin typeface="Microsoft Sans Serif"/>
                <a:cs typeface="Microsoft Sans Serif"/>
              </a:rPr>
              <a:t>пользователь</a:t>
            </a:r>
            <a:r>
              <a:rPr sz="1200" spc="-5" dirty="0">
                <a:latin typeface="Microsoft Sans Serif"/>
                <a:cs typeface="Microsoft Sans Serif"/>
              </a:rPr>
              <a:t> </a:t>
            </a:r>
            <a:r>
              <a:rPr sz="1200" spc="-20" dirty="0">
                <a:latin typeface="Microsoft Sans Serif"/>
                <a:cs typeface="Microsoft Sans Serif"/>
              </a:rPr>
              <a:t>нажимает</a:t>
            </a:r>
            <a:r>
              <a:rPr sz="1200" spc="-5" dirty="0">
                <a:latin typeface="Microsoft Sans Serif"/>
                <a:cs typeface="Microsoft Sans Serif"/>
              </a:rPr>
              <a:t> </a:t>
            </a:r>
            <a:r>
              <a:rPr sz="1200" dirty="0">
                <a:latin typeface="Microsoft Sans Serif"/>
                <a:cs typeface="Microsoft Sans Serif"/>
              </a:rPr>
              <a:t>/</a:t>
            </a:r>
            <a:r>
              <a:rPr sz="1200" spc="-5" dirty="0">
                <a:latin typeface="Microsoft Sans Serif"/>
                <a:cs typeface="Microsoft Sans Serif"/>
              </a:rPr>
              <a:t> </a:t>
            </a:r>
            <a:r>
              <a:rPr sz="1200" spc="-20" dirty="0">
                <a:latin typeface="Microsoft Sans Serif"/>
                <a:cs typeface="Microsoft Sans Serif"/>
              </a:rPr>
              <a:t>отпускает</a:t>
            </a:r>
            <a:r>
              <a:rPr sz="1200" dirty="0">
                <a:latin typeface="Microsoft Sans Serif"/>
                <a:cs typeface="Microsoft Sans Serif"/>
              </a:rPr>
              <a:t> </a:t>
            </a:r>
            <a:r>
              <a:rPr sz="1200" spc="-10" dirty="0">
                <a:latin typeface="Microsoft Sans Serif"/>
                <a:cs typeface="Microsoft Sans Serif"/>
              </a:rPr>
              <a:t>клавишу.</a:t>
            </a:r>
            <a:endParaRPr sz="12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/>
              <a:t>События </a:t>
            </a:r>
            <a:r>
              <a:rPr spc="-10" dirty="0"/>
              <a:t>(обработчики)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399" y="1170122"/>
            <a:ext cx="8839182" cy="852443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2399" y="2174970"/>
            <a:ext cx="8839182" cy="2502744"/>
          </a:xfrm>
          <a:prstGeom prst="rect">
            <a:avLst/>
          </a:prstGeom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/>
              <a:t>События </a:t>
            </a:r>
            <a:r>
              <a:rPr spc="-10" dirty="0"/>
              <a:t>(обработчики)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399" y="1170122"/>
            <a:ext cx="8839182" cy="3542967"/>
          </a:xfrm>
          <a:prstGeom prst="rect">
            <a:avLst/>
          </a:prstGeom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/>
              <a:t>События</a:t>
            </a:r>
            <a:r>
              <a:rPr spc="-60" dirty="0"/>
              <a:t> </a:t>
            </a:r>
            <a:r>
              <a:rPr spc="-10" dirty="0"/>
              <a:t>(объект</a:t>
            </a:r>
            <a:r>
              <a:rPr spc="-55" dirty="0"/>
              <a:t> </a:t>
            </a:r>
            <a:r>
              <a:rPr spc="-10" dirty="0"/>
              <a:t>события)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00048" y="1147004"/>
            <a:ext cx="7816215" cy="972185"/>
          </a:xfrm>
          <a:prstGeom prst="rect">
            <a:avLst/>
          </a:prstGeom>
        </p:spPr>
        <p:txBody>
          <a:bodyPr vert="horz" wrap="square" lIns="0" tIns="53340" rIns="0" bIns="0" rtlCol="0">
            <a:spAutoFit/>
          </a:bodyPr>
          <a:lstStyle/>
          <a:p>
            <a:pPr marL="379095" indent="-366395">
              <a:lnSpc>
                <a:spcPct val="100000"/>
              </a:lnSpc>
              <a:spcBef>
                <a:spcPts val="420"/>
              </a:spcBef>
              <a:buFont typeface="Microsoft Sans Serif"/>
              <a:buChar char="●"/>
              <a:tabLst>
                <a:tab pos="379095" algn="l"/>
              </a:tabLst>
            </a:pPr>
            <a:r>
              <a:rPr sz="1800" dirty="0">
                <a:latin typeface="Courier New"/>
                <a:cs typeface="Courier New"/>
              </a:rPr>
              <a:t>event.type</a:t>
            </a:r>
            <a:r>
              <a:rPr sz="1800" spc="-55" dirty="0">
                <a:latin typeface="Courier New"/>
                <a:cs typeface="Courier New"/>
              </a:rPr>
              <a:t> </a:t>
            </a:r>
            <a:r>
              <a:rPr sz="1800" dirty="0">
                <a:latin typeface="Courier New"/>
                <a:cs typeface="Courier New"/>
              </a:rPr>
              <a:t>-</a:t>
            </a:r>
            <a:r>
              <a:rPr sz="1800" spc="-45" dirty="0">
                <a:latin typeface="Courier New"/>
                <a:cs typeface="Courier New"/>
              </a:rPr>
              <a:t> </a:t>
            </a:r>
            <a:r>
              <a:rPr sz="1800" dirty="0">
                <a:solidFill>
                  <a:srgbClr val="31312F"/>
                </a:solidFill>
                <a:latin typeface="Microsoft Sans Serif"/>
                <a:cs typeface="Microsoft Sans Serif"/>
              </a:rPr>
              <a:t>тип</a:t>
            </a:r>
            <a:r>
              <a:rPr sz="1800" spc="-5" dirty="0">
                <a:solidFill>
                  <a:srgbClr val="31312F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31312F"/>
                </a:solidFill>
                <a:latin typeface="Microsoft Sans Serif"/>
                <a:cs typeface="Microsoft Sans Serif"/>
              </a:rPr>
              <a:t>события.</a:t>
            </a:r>
            <a:endParaRPr sz="1800">
              <a:latin typeface="Microsoft Sans Serif"/>
              <a:cs typeface="Microsoft Sans Serif"/>
            </a:endParaRPr>
          </a:p>
          <a:p>
            <a:pPr marL="379095" indent="-366395">
              <a:lnSpc>
                <a:spcPct val="100000"/>
              </a:lnSpc>
              <a:spcBef>
                <a:spcPts val="325"/>
              </a:spcBef>
              <a:buFont typeface="Microsoft Sans Serif"/>
              <a:buChar char="●"/>
              <a:tabLst>
                <a:tab pos="379095" algn="l"/>
              </a:tabLst>
            </a:pPr>
            <a:r>
              <a:rPr sz="1800" spc="-10" dirty="0">
                <a:latin typeface="Courier New"/>
                <a:cs typeface="Courier New"/>
              </a:rPr>
              <a:t>event.currentTarget</a:t>
            </a:r>
            <a:r>
              <a:rPr sz="1800" spc="-580" dirty="0">
                <a:latin typeface="Courier New"/>
                <a:cs typeface="Courier New"/>
              </a:rPr>
              <a:t> </a:t>
            </a:r>
            <a:r>
              <a:rPr sz="1800" spc="470" dirty="0">
                <a:latin typeface="Microsoft Sans Serif"/>
                <a:cs typeface="Microsoft Sans Serif"/>
              </a:rPr>
              <a:t>–</a:t>
            </a:r>
            <a:r>
              <a:rPr sz="1800" spc="-60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31312F"/>
                </a:solidFill>
                <a:latin typeface="Microsoft Sans Serif"/>
                <a:cs typeface="Microsoft Sans Serif"/>
              </a:rPr>
              <a:t>элемент,</a:t>
            </a:r>
            <a:r>
              <a:rPr sz="1800" spc="-20" dirty="0">
                <a:solidFill>
                  <a:srgbClr val="31312F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31312F"/>
                </a:solidFill>
                <a:latin typeface="Microsoft Sans Serif"/>
                <a:cs typeface="Microsoft Sans Serif"/>
              </a:rPr>
              <a:t>на</a:t>
            </a:r>
            <a:r>
              <a:rPr sz="1800" spc="-15" dirty="0">
                <a:solidFill>
                  <a:srgbClr val="31312F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31312F"/>
                </a:solidFill>
                <a:latin typeface="Microsoft Sans Serif"/>
                <a:cs typeface="Microsoft Sans Serif"/>
              </a:rPr>
              <a:t>котором </a:t>
            </a:r>
            <a:r>
              <a:rPr sz="1800" dirty="0">
                <a:solidFill>
                  <a:srgbClr val="31312F"/>
                </a:solidFill>
                <a:latin typeface="Microsoft Sans Serif"/>
                <a:cs typeface="Microsoft Sans Serif"/>
              </a:rPr>
              <a:t>сработал</a:t>
            </a:r>
            <a:r>
              <a:rPr sz="1800" spc="-20" dirty="0">
                <a:solidFill>
                  <a:srgbClr val="31312F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31312F"/>
                </a:solidFill>
                <a:latin typeface="Microsoft Sans Serif"/>
                <a:cs typeface="Microsoft Sans Serif"/>
              </a:rPr>
              <a:t>обработчик.</a:t>
            </a:r>
            <a:endParaRPr sz="1800">
              <a:latin typeface="Microsoft Sans Serif"/>
              <a:cs typeface="Microsoft Sans Serif"/>
            </a:endParaRPr>
          </a:p>
          <a:p>
            <a:pPr marL="379095" indent="-366395">
              <a:lnSpc>
                <a:spcPct val="100000"/>
              </a:lnSpc>
              <a:spcBef>
                <a:spcPts val="325"/>
              </a:spcBef>
              <a:buFont typeface="Microsoft Sans Serif"/>
              <a:buChar char="●"/>
              <a:tabLst>
                <a:tab pos="379095" algn="l"/>
              </a:tabLst>
            </a:pPr>
            <a:r>
              <a:rPr sz="1800" dirty="0">
                <a:latin typeface="Courier New"/>
                <a:cs typeface="Courier New"/>
              </a:rPr>
              <a:t>event.clientX</a:t>
            </a:r>
            <a:r>
              <a:rPr sz="1800" spc="-30" dirty="0">
                <a:latin typeface="Courier New"/>
                <a:cs typeface="Courier New"/>
              </a:rPr>
              <a:t> </a:t>
            </a:r>
            <a:r>
              <a:rPr sz="1800" dirty="0">
                <a:latin typeface="Courier New"/>
                <a:cs typeface="Courier New"/>
              </a:rPr>
              <a:t>/</a:t>
            </a:r>
            <a:r>
              <a:rPr sz="1800" spc="-20" dirty="0">
                <a:latin typeface="Courier New"/>
                <a:cs typeface="Courier New"/>
              </a:rPr>
              <a:t> </a:t>
            </a:r>
            <a:r>
              <a:rPr sz="1800" spc="-10" dirty="0">
                <a:latin typeface="Courier New"/>
                <a:cs typeface="Courier New"/>
              </a:rPr>
              <a:t>event.clientY</a:t>
            </a:r>
            <a:r>
              <a:rPr sz="1800" spc="-580" dirty="0">
                <a:latin typeface="Courier New"/>
                <a:cs typeface="Courier New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-</a:t>
            </a:r>
            <a:r>
              <a:rPr sz="1800" spc="15" dirty="0"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31312F"/>
                </a:solidFill>
                <a:latin typeface="Microsoft Sans Serif"/>
                <a:cs typeface="Microsoft Sans Serif"/>
              </a:rPr>
              <a:t>координаты</a:t>
            </a:r>
            <a:r>
              <a:rPr sz="1800" spc="10" dirty="0">
                <a:solidFill>
                  <a:srgbClr val="31312F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31312F"/>
                </a:solidFill>
                <a:latin typeface="Microsoft Sans Serif"/>
                <a:cs typeface="Microsoft Sans Serif"/>
              </a:rPr>
              <a:t>курсора.</a:t>
            </a:r>
            <a:endParaRPr sz="180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1699" y="2268820"/>
            <a:ext cx="7227085" cy="2575669"/>
          </a:xfrm>
          <a:prstGeom prst="rect">
            <a:avLst/>
          </a:prstGeom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-10" dirty="0"/>
              <a:t>События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3748" y="1480447"/>
            <a:ext cx="7505684" cy="2876544"/>
          </a:xfrm>
          <a:prstGeom prst="rect">
            <a:avLst/>
          </a:prstGeom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/>
              <a:t>События</a:t>
            </a:r>
            <a:r>
              <a:rPr spc="-15" dirty="0"/>
              <a:t> </a:t>
            </a:r>
            <a:r>
              <a:rPr dirty="0"/>
              <a:t>(всплытие и </a:t>
            </a:r>
            <a:r>
              <a:rPr spc="-10" dirty="0"/>
              <a:t>погружение)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44116" y="1141780"/>
            <a:ext cx="3774443" cy="3650388"/>
          </a:xfrm>
          <a:prstGeom prst="rect">
            <a:avLst/>
          </a:prstGeom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/>
              <a:t>События</a:t>
            </a:r>
            <a:r>
              <a:rPr spc="-15" dirty="0"/>
              <a:t> </a:t>
            </a:r>
            <a:r>
              <a:rPr dirty="0"/>
              <a:t>(всплытие и </a:t>
            </a:r>
            <a:r>
              <a:rPr spc="-10" dirty="0"/>
              <a:t>погружение)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56567" y="1057822"/>
            <a:ext cx="5175714" cy="3954042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09524" y="1158180"/>
            <a:ext cx="2944495" cy="18573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06045">
              <a:lnSpc>
                <a:spcPct val="114999"/>
              </a:lnSpc>
              <a:spcBef>
                <a:spcPts val="100"/>
              </a:spcBef>
            </a:pPr>
            <a:r>
              <a:rPr sz="1400" spc="-50" dirty="0">
                <a:latin typeface="Microsoft Sans Serif"/>
                <a:cs typeface="Microsoft Sans Serif"/>
              </a:rPr>
              <a:t>Клик</a:t>
            </a:r>
            <a:r>
              <a:rPr sz="1400" spc="-5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по</a:t>
            </a:r>
            <a:r>
              <a:rPr sz="1400" spc="-5" dirty="0">
                <a:latin typeface="Microsoft Sans Serif"/>
                <a:cs typeface="Microsoft Sans Serif"/>
              </a:rPr>
              <a:t> </a:t>
            </a:r>
            <a:r>
              <a:rPr sz="1400" spc="-10" dirty="0">
                <a:latin typeface="Microsoft Sans Serif"/>
                <a:cs typeface="Microsoft Sans Serif"/>
              </a:rPr>
              <a:t>внутреннему</a:t>
            </a:r>
            <a:r>
              <a:rPr sz="1400" spc="-5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&lt;p&gt;</a:t>
            </a:r>
            <a:r>
              <a:rPr sz="1400" spc="-5" dirty="0">
                <a:latin typeface="Microsoft Sans Serif"/>
                <a:cs typeface="Microsoft Sans Serif"/>
              </a:rPr>
              <a:t> </a:t>
            </a:r>
            <a:r>
              <a:rPr sz="1400" spc="-10" dirty="0">
                <a:latin typeface="Microsoft Sans Serif"/>
                <a:cs typeface="Microsoft Sans Serif"/>
              </a:rPr>
              <a:t>вызовет обработчик</a:t>
            </a:r>
            <a:r>
              <a:rPr sz="1400" spc="-70" dirty="0">
                <a:latin typeface="Microsoft Sans Serif"/>
                <a:cs typeface="Microsoft Sans Serif"/>
              </a:rPr>
              <a:t> </a:t>
            </a:r>
            <a:r>
              <a:rPr sz="1400" spc="-10" dirty="0">
                <a:latin typeface="Microsoft Sans Serif"/>
                <a:cs typeface="Microsoft Sans Serif"/>
              </a:rPr>
              <a:t>onclick:</a:t>
            </a:r>
            <a:endParaRPr sz="1400">
              <a:latin typeface="Microsoft Sans Serif"/>
              <a:cs typeface="Microsoft Sans Serif"/>
            </a:endParaRPr>
          </a:p>
          <a:p>
            <a:pPr marL="469265" indent="-374650">
              <a:lnSpc>
                <a:spcPct val="100000"/>
              </a:lnSpc>
              <a:spcBef>
                <a:spcPts val="1150"/>
              </a:spcBef>
              <a:buFont typeface="Roboto"/>
              <a:buAutoNum type="arabicPeriod"/>
              <a:tabLst>
                <a:tab pos="469265" algn="l"/>
              </a:tabLst>
            </a:pPr>
            <a:r>
              <a:rPr sz="1400" dirty="0">
                <a:latin typeface="Microsoft Sans Serif"/>
                <a:cs typeface="Microsoft Sans Serif"/>
              </a:rPr>
              <a:t>Сначала</a:t>
            </a:r>
            <a:r>
              <a:rPr sz="1400" spc="-40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на</a:t>
            </a:r>
            <a:r>
              <a:rPr sz="1400" spc="-40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самом</a:t>
            </a:r>
            <a:r>
              <a:rPr sz="1400" spc="-40" dirty="0">
                <a:latin typeface="Microsoft Sans Serif"/>
                <a:cs typeface="Microsoft Sans Serif"/>
              </a:rPr>
              <a:t> </a:t>
            </a:r>
            <a:r>
              <a:rPr sz="1400" spc="-20" dirty="0">
                <a:latin typeface="Microsoft Sans Serif"/>
                <a:cs typeface="Microsoft Sans Serif"/>
              </a:rPr>
              <a:t>&lt;p&gt;.</a:t>
            </a:r>
            <a:endParaRPr sz="1400">
              <a:latin typeface="Microsoft Sans Serif"/>
              <a:cs typeface="Microsoft Sans Serif"/>
            </a:endParaRPr>
          </a:p>
          <a:p>
            <a:pPr marL="469265" indent="-374650">
              <a:lnSpc>
                <a:spcPct val="100000"/>
              </a:lnSpc>
              <a:spcBef>
                <a:spcPts val="250"/>
              </a:spcBef>
              <a:buFont typeface="Roboto"/>
              <a:buAutoNum type="arabicPeriod"/>
              <a:tabLst>
                <a:tab pos="469265" algn="l"/>
              </a:tabLst>
            </a:pPr>
            <a:r>
              <a:rPr sz="1400" spc="-10" dirty="0">
                <a:latin typeface="Microsoft Sans Serif"/>
                <a:cs typeface="Microsoft Sans Serif"/>
              </a:rPr>
              <a:t>Потом</a:t>
            </a:r>
            <a:r>
              <a:rPr sz="1400" spc="-40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на</a:t>
            </a:r>
            <a:r>
              <a:rPr sz="1400" spc="-40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внешнем</a:t>
            </a:r>
            <a:r>
              <a:rPr sz="1400" spc="-35" dirty="0">
                <a:latin typeface="Microsoft Sans Serif"/>
                <a:cs typeface="Microsoft Sans Serif"/>
              </a:rPr>
              <a:t> </a:t>
            </a:r>
            <a:r>
              <a:rPr sz="1400" spc="-10" dirty="0">
                <a:latin typeface="Microsoft Sans Serif"/>
                <a:cs typeface="Microsoft Sans Serif"/>
              </a:rPr>
              <a:t>&lt;div&gt;.</a:t>
            </a:r>
            <a:endParaRPr sz="1400">
              <a:latin typeface="Microsoft Sans Serif"/>
              <a:cs typeface="Microsoft Sans Serif"/>
            </a:endParaRPr>
          </a:p>
          <a:p>
            <a:pPr marL="469265" indent="-374650">
              <a:lnSpc>
                <a:spcPct val="100000"/>
              </a:lnSpc>
              <a:spcBef>
                <a:spcPts val="254"/>
              </a:spcBef>
              <a:buFont typeface="Roboto"/>
              <a:buAutoNum type="arabicPeriod"/>
              <a:tabLst>
                <a:tab pos="469265" algn="l"/>
              </a:tabLst>
            </a:pPr>
            <a:r>
              <a:rPr sz="1400" spc="-10" dirty="0">
                <a:latin typeface="Microsoft Sans Serif"/>
                <a:cs typeface="Microsoft Sans Serif"/>
              </a:rPr>
              <a:t>Затем</a:t>
            </a:r>
            <a:r>
              <a:rPr sz="1400" spc="-50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на</a:t>
            </a:r>
            <a:r>
              <a:rPr sz="1400" spc="-50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внешнем</a:t>
            </a:r>
            <a:r>
              <a:rPr sz="1400" spc="-45" dirty="0">
                <a:latin typeface="Microsoft Sans Serif"/>
                <a:cs typeface="Microsoft Sans Serif"/>
              </a:rPr>
              <a:t> </a:t>
            </a:r>
            <a:r>
              <a:rPr sz="1400" spc="-10" dirty="0">
                <a:latin typeface="Microsoft Sans Serif"/>
                <a:cs typeface="Microsoft Sans Serif"/>
              </a:rPr>
              <a:t>&lt;form&gt;.</a:t>
            </a:r>
            <a:endParaRPr sz="1400">
              <a:latin typeface="Microsoft Sans Serif"/>
              <a:cs typeface="Microsoft Sans Serif"/>
            </a:endParaRPr>
          </a:p>
          <a:p>
            <a:pPr marL="469265" marR="5080" indent="-375285">
              <a:lnSpc>
                <a:spcPct val="114999"/>
              </a:lnSpc>
              <a:buFont typeface="Roboto"/>
              <a:buAutoNum type="arabicPeriod"/>
              <a:tabLst>
                <a:tab pos="469265" algn="l"/>
              </a:tabLst>
            </a:pPr>
            <a:r>
              <a:rPr sz="1400" dirty="0">
                <a:latin typeface="Microsoft Sans Serif"/>
                <a:cs typeface="Microsoft Sans Serif"/>
              </a:rPr>
              <a:t>И</a:t>
            </a:r>
            <a:r>
              <a:rPr sz="1400" spc="-30" dirty="0">
                <a:latin typeface="Microsoft Sans Serif"/>
                <a:cs typeface="Microsoft Sans Serif"/>
              </a:rPr>
              <a:t> </a:t>
            </a:r>
            <a:r>
              <a:rPr sz="1400" spc="-10" dirty="0">
                <a:latin typeface="Microsoft Sans Serif"/>
                <a:cs typeface="Microsoft Sans Serif"/>
              </a:rPr>
              <a:t>так</a:t>
            </a:r>
            <a:r>
              <a:rPr sz="1400" spc="-20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далее</a:t>
            </a:r>
            <a:r>
              <a:rPr sz="1400" spc="-25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вверх</a:t>
            </a:r>
            <a:r>
              <a:rPr sz="1400" spc="-20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по</a:t>
            </a:r>
            <a:r>
              <a:rPr sz="1400" spc="-20" dirty="0">
                <a:latin typeface="Microsoft Sans Serif"/>
                <a:cs typeface="Microsoft Sans Serif"/>
              </a:rPr>
              <a:t> </a:t>
            </a:r>
            <a:r>
              <a:rPr sz="1400" spc="-10" dirty="0">
                <a:latin typeface="Microsoft Sans Serif"/>
                <a:cs typeface="Microsoft Sans Serif"/>
              </a:rPr>
              <a:t>цепочке </a:t>
            </a:r>
            <a:r>
              <a:rPr sz="1400" dirty="0">
                <a:latin typeface="Microsoft Sans Serif"/>
                <a:cs typeface="Microsoft Sans Serif"/>
              </a:rPr>
              <a:t>до</a:t>
            </a:r>
            <a:r>
              <a:rPr sz="1400" spc="-25" dirty="0">
                <a:latin typeface="Microsoft Sans Serif"/>
                <a:cs typeface="Microsoft Sans Serif"/>
              </a:rPr>
              <a:t> </a:t>
            </a:r>
            <a:r>
              <a:rPr sz="1400" spc="-10" dirty="0">
                <a:latin typeface="Microsoft Sans Serif"/>
                <a:cs typeface="Microsoft Sans Serif"/>
              </a:rPr>
              <a:t>самого</a:t>
            </a:r>
            <a:r>
              <a:rPr sz="1400" spc="-25" dirty="0">
                <a:latin typeface="Microsoft Sans Serif"/>
                <a:cs typeface="Microsoft Sans Serif"/>
              </a:rPr>
              <a:t> </a:t>
            </a:r>
            <a:r>
              <a:rPr sz="1400" spc="-10" dirty="0">
                <a:latin typeface="Microsoft Sans Serif"/>
                <a:cs typeface="Microsoft Sans Serif"/>
              </a:rPr>
              <a:t>document.</a:t>
            </a:r>
            <a:endParaRPr sz="14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/>
              <a:t>События</a:t>
            </a:r>
            <a:r>
              <a:rPr spc="-15" dirty="0"/>
              <a:t> </a:t>
            </a:r>
            <a:r>
              <a:rPr dirty="0"/>
              <a:t>(всплытие и </a:t>
            </a:r>
            <a:r>
              <a:rPr spc="-10" dirty="0"/>
              <a:t>погружение)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2548" y="1017722"/>
            <a:ext cx="7167485" cy="3820967"/>
          </a:xfrm>
          <a:prstGeom prst="rect">
            <a:avLst/>
          </a:prstGeom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/>
              <a:t>События</a:t>
            </a:r>
            <a:r>
              <a:rPr spc="-15" dirty="0"/>
              <a:t> </a:t>
            </a:r>
            <a:r>
              <a:rPr dirty="0"/>
              <a:t>(всплытие и </a:t>
            </a:r>
            <a:r>
              <a:rPr spc="-10" dirty="0"/>
              <a:t>погружение)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399" y="1017722"/>
            <a:ext cx="8839182" cy="1435537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2399" y="2522994"/>
            <a:ext cx="8839182" cy="1279647"/>
          </a:xfrm>
          <a:prstGeom prst="rect">
            <a:avLst/>
          </a:prstGeom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/>
              <a:t>События</a:t>
            </a:r>
            <a:r>
              <a:rPr spc="-15" dirty="0"/>
              <a:t> </a:t>
            </a:r>
            <a:r>
              <a:rPr dirty="0"/>
              <a:t>(всплытие и </a:t>
            </a:r>
            <a:r>
              <a:rPr spc="-10" dirty="0"/>
              <a:t>погружение)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399" y="2101033"/>
            <a:ext cx="8839182" cy="160983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</TotalTime>
  <Words>2392</Words>
  <Application>Microsoft Office PowerPoint</Application>
  <PresentationFormat>Экран (16:9)</PresentationFormat>
  <Paragraphs>422</Paragraphs>
  <Slides>101</Slides>
  <Notes>31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101</vt:i4>
      </vt:variant>
    </vt:vector>
  </HeadingPairs>
  <TitlesOfParts>
    <vt:vector size="108" baseType="lpstr">
      <vt:lpstr>Arial</vt:lpstr>
      <vt:lpstr>Calibri</vt:lpstr>
      <vt:lpstr>Courier New</vt:lpstr>
      <vt:lpstr>Microsoft Sans Serif</vt:lpstr>
      <vt:lpstr>Roboto</vt:lpstr>
      <vt:lpstr>Times New Roman</vt:lpstr>
      <vt:lpstr>Office Theme</vt:lpstr>
      <vt:lpstr>Презентация PowerPoint</vt:lpstr>
      <vt:lpstr>Презентация PowerPoint</vt:lpstr>
      <vt:lpstr>rest-оператор</vt:lpstr>
      <vt:lpstr>rest-оператор</vt:lpstr>
      <vt:lpstr>arguments</vt:lpstr>
      <vt:lpstr>spread-оператор</vt:lpstr>
      <vt:lpstr>spread-оператор</vt:lpstr>
      <vt:lpstr>Презентация PowerPoint</vt:lpstr>
      <vt:lpstr>Замыкание</vt:lpstr>
      <vt:lpstr>Замыкание</vt:lpstr>
      <vt:lpstr>Лексическое окружение</vt:lpstr>
      <vt:lpstr>Лексическое окружение</vt:lpstr>
      <vt:lpstr>Лексическое окружение</vt:lpstr>
      <vt:lpstr>Лексическое окружение</vt:lpstr>
      <vt:lpstr>Лексическое окружение</vt:lpstr>
      <vt:lpstr>Лексическое окружение</vt:lpstr>
      <vt:lpstr>Лексическое окружение</vt:lpstr>
      <vt:lpstr>Лексическое окружение</vt:lpstr>
      <vt:lpstr>Лексическое окружение</vt:lpstr>
      <vt:lpstr>Лексическое окружение</vt:lpstr>
      <vt:lpstr>Лексическое окружение</vt:lpstr>
      <vt:lpstr>Лексическое окружение</vt:lpstr>
      <vt:lpstr>Лексическое окружение</vt:lpstr>
      <vt:lpstr>Лексическое окружение</vt:lpstr>
      <vt:lpstr>Объявление переменных для дедушек и дураков</vt:lpstr>
      <vt:lpstr>Объявление переменных для дедушек и дураков</vt:lpstr>
      <vt:lpstr>Презентация PowerPoint</vt:lpstr>
      <vt:lpstr>Презентация PowerPoint</vt:lpstr>
      <vt:lpstr>Функция-обертка</vt:lpstr>
      <vt:lpstr>Презентация PowerPoint</vt:lpstr>
      <vt:lpstr>Функция-обертка</vt:lpstr>
      <vt:lpstr>Презентация PowerPoint</vt:lpstr>
      <vt:lpstr>Презентация PowerPoint</vt:lpstr>
      <vt:lpstr>Детально, что произошло</vt:lpstr>
      <vt:lpstr>Как еще привязать контекст?</vt:lpstr>
      <vt:lpstr>Как еще привязать контекст?</vt:lpstr>
      <vt:lpstr>Как еще привязать контекст?</vt:lpstr>
      <vt:lpstr>Как еще привязать контекст?</vt:lpstr>
      <vt:lpstr>Презентация PowerPoint</vt:lpstr>
      <vt:lpstr>Презентация PowerPoint</vt:lpstr>
      <vt:lpstr>[[Prototype]]</vt:lpstr>
      <vt:lpstr>Прототипное наследование</vt:lpstr>
      <vt:lpstr>Прототипное наследование</vt:lpstr>
      <vt:lpstr>F.prototype</vt:lpstr>
      <vt:lpstr>F.prototype</vt:lpstr>
      <vt:lpstr>prototype по-умолчанию</vt:lpstr>
      <vt:lpstr>Встроенные прототипы</vt:lpstr>
      <vt:lpstr>Встроенные прототипы</vt:lpstr>
      <vt:lpstr>Презентация PowerPoint</vt:lpstr>
      <vt:lpstr>Сразу к наследованию</vt:lpstr>
      <vt:lpstr>Сразу к наследованию</vt:lpstr>
      <vt:lpstr>А статические методы?</vt:lpstr>
      <vt:lpstr>Я ничего не понял</vt:lpstr>
      <vt:lpstr>Я люблю JavaScript</vt:lpstr>
      <vt:lpstr>Презентация PowerPoint</vt:lpstr>
      <vt:lpstr>Модули</vt:lpstr>
      <vt:lpstr>Модули (ESM)</vt:lpstr>
      <vt:lpstr>Модули (импорты, экспорты)</vt:lpstr>
      <vt:lpstr>Модули (браузер)</vt:lpstr>
      <vt:lpstr>Модули (область видимости)</vt:lpstr>
      <vt:lpstr>Модули (выполняется 1 раз)</vt:lpstr>
      <vt:lpstr>Модули (выполняется 1 раз)</vt:lpstr>
      <vt:lpstr>Модули (“голые” модули)</vt:lpstr>
      <vt:lpstr>Модули (export)</vt:lpstr>
      <vt:lpstr>Модули (export)</vt:lpstr>
      <vt:lpstr>Модули (import)</vt:lpstr>
      <vt:lpstr>Модули (import)</vt:lpstr>
      <vt:lpstr>Модули (export, import as)</vt:lpstr>
      <vt:lpstr>Модули (export default)</vt:lpstr>
      <vt:lpstr>Модули (export default)</vt:lpstr>
      <vt:lpstr>Модули (re-export)</vt:lpstr>
      <vt:lpstr>Модули (dynamic import)</vt:lpstr>
      <vt:lpstr>Презентация PowerPoint</vt:lpstr>
      <vt:lpstr>Ошибка (try catch)</vt:lpstr>
      <vt:lpstr>Ошибка (try catch)</vt:lpstr>
      <vt:lpstr>Ошибка (try catch)</vt:lpstr>
      <vt:lpstr>Ошибка (try catch)</vt:lpstr>
      <vt:lpstr>Ошибка (try catch finally)</vt:lpstr>
      <vt:lpstr>Ошибка (объект ошибки)</vt:lpstr>
      <vt:lpstr>Ошибка (генерация ошибок)</vt:lpstr>
      <vt:lpstr>Ошибка (пользовательские ошибки)</vt:lpstr>
      <vt:lpstr>Ошибка (пользовательские ошибки)</vt:lpstr>
      <vt:lpstr>Ошибка (пользовательские ошибки)</vt:lpstr>
      <vt:lpstr>Презентация PowerPoint</vt:lpstr>
      <vt:lpstr>Регулярные выражения</vt:lpstr>
      <vt:lpstr>Регулярные выражения (str.match)</vt:lpstr>
      <vt:lpstr>Регулярные выражения (str.replace)</vt:lpstr>
      <vt:lpstr>Регулярные выражения (regexp.test)</vt:lpstr>
      <vt:lpstr>Презентация PowerPoint</vt:lpstr>
      <vt:lpstr>События</vt:lpstr>
      <vt:lpstr>События (обработчики)</vt:lpstr>
      <vt:lpstr>События (обработчики)</vt:lpstr>
      <vt:lpstr>События (объект события)</vt:lpstr>
      <vt:lpstr>События</vt:lpstr>
      <vt:lpstr>События (всплытие и погружение)</vt:lpstr>
      <vt:lpstr>События (всплытие и погружение)</vt:lpstr>
      <vt:lpstr>События (всплытие и погружение)</vt:lpstr>
      <vt:lpstr>События (всплытие и погружение)</vt:lpstr>
      <vt:lpstr>События (всплытие и погружение)</vt:lpstr>
      <vt:lpstr>События (по умолчанию)</vt:lpstr>
      <vt:lpstr>События (пользовательские события)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cp:lastModifiedBy>Беляев Игорь Сергеевич</cp:lastModifiedBy>
  <cp:revision>2</cp:revision>
  <dcterms:created xsi:type="dcterms:W3CDTF">2025-11-07T06:39:48Z</dcterms:created>
  <dcterms:modified xsi:type="dcterms:W3CDTF">2025-11-07T06:49:46Z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2025-11-07T00:00:00Z</vt:filetime>
  </property>
  <property fmtid="{D5CDD505-2E9C-101B-9397-08002B2CF9AE}" pid="3" name="LastSaved">
    <vt:filetime>2025-11-07T00:00:00Z</vt:filetime>
  </property>
  <property fmtid="{D5CDD505-2E9C-101B-9397-08002B2CF9AE}" pid="4" name="Producer">
    <vt:lpwstr>Pdftools SDK</vt:lpwstr>
  </property>
</Properties>
</file>